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1"/>
  </p:notesMasterIdLst>
  <p:sldIdLst>
    <p:sldId id="256" r:id="rId2"/>
    <p:sldId id="258" r:id="rId3"/>
    <p:sldId id="259" r:id="rId4"/>
    <p:sldId id="333" r:id="rId5"/>
    <p:sldId id="332" r:id="rId6"/>
    <p:sldId id="262" r:id="rId7"/>
    <p:sldId id="301" r:id="rId8"/>
    <p:sldId id="302" r:id="rId9"/>
    <p:sldId id="304" r:id="rId10"/>
    <p:sldId id="303" r:id="rId11"/>
    <p:sldId id="306" r:id="rId12"/>
    <p:sldId id="267" r:id="rId13"/>
    <p:sldId id="308" r:id="rId14"/>
    <p:sldId id="309" r:id="rId15"/>
    <p:sldId id="336" r:id="rId16"/>
    <p:sldId id="335" r:id="rId17"/>
    <p:sldId id="334" r:id="rId18"/>
    <p:sldId id="311" r:id="rId19"/>
    <p:sldId id="325" r:id="rId20"/>
    <p:sldId id="328" r:id="rId21"/>
    <p:sldId id="329" r:id="rId22"/>
    <p:sldId id="326" r:id="rId23"/>
    <p:sldId id="319" r:id="rId24"/>
    <p:sldId id="327" r:id="rId25"/>
    <p:sldId id="330" r:id="rId26"/>
    <p:sldId id="337" r:id="rId27"/>
    <p:sldId id="310" r:id="rId28"/>
    <p:sldId id="331" r:id="rId29"/>
    <p:sldId id="338" r:id="rId30"/>
  </p:sldIdLst>
  <p:sldSz cx="9144000" cy="5143500" type="screen16x9"/>
  <p:notesSz cx="6858000" cy="9144000"/>
  <p:embeddedFontLst>
    <p:embeddedFont>
      <p:font typeface="Exo 2" panose="020B0604020202020204" charset="0"/>
      <p:regular r:id="rId32"/>
      <p:bold r:id="rId33"/>
      <p:italic r:id="rId34"/>
      <p:boldItalic r:id="rId35"/>
    </p:embeddedFont>
    <p:embeddedFont>
      <p:font typeface="Roboto Condensed" panose="02000000000000000000" pitchFamily="2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37F2F-59D8-B00B-461B-33AD98299A78}" v="110" dt="2022-03-21T07:05:18.041"/>
    <p1510:client id="{19606DC2-DD62-15F4-BC6A-B720C59569FD}" v="110" dt="2022-03-20T19:04:38.913"/>
    <p1510:client id="{2E8790D1-7383-4564-3342-A11A68B42794}" v="1334" dt="2022-02-28T13:07:24.329"/>
    <p1510:client id="{342D2820-7AFF-2B81-959E-8E75EE89DE56}" v="1119" dt="2022-03-20T16:48:04.079"/>
    <p1510:client id="{3F778E20-9023-A10C-0542-A860EFC3B814}" v="2" dt="2022-03-20T18:53:41.757"/>
    <p1510:client id="{5B853AE3-F2B0-AE8D-735E-B646A9BC7C49}" v="137" dt="2022-03-20T18:23:51.447"/>
    <p1510:client id="{5ED73D2D-A5F0-A9D7-5F82-414861D7D214}" v="46" dt="2022-03-20T18:56:22.507"/>
    <p1510:client id="{5FC6844F-5E71-34C0-B935-DD37CC6324E3}" v="1012" dt="2022-03-20T18:13:21.520"/>
    <p1510:client id="{78701B5B-0397-2C4A-B369-4DEA6DD91CC4}" v="4535" dt="2022-02-24T17:14:05.792"/>
    <p1510:client id="{B6EFBDAC-2C93-818B-CEE2-F5612DA29C48}" v="41" dt="2022-03-01T13:49:11.207"/>
    <p1510:client id="{BB59CC10-4C4F-F957-5866-A0565280EB38}" v="4" dt="2022-02-23T11:10:27.530"/>
    <p1510:client id="{C152D4F9-E39A-C24B-2000-7D07216DC787}" v="196" dt="2022-03-20T18:53:20.387"/>
    <p1510:client id="{CCD56B22-4679-E80B-C82A-FC44138B7A55}" v="144" dt="2022-02-24T06:33:38.631"/>
    <p1510:client id="{D4903148-E0E3-39E1-2012-14C037DFAB1E}" v="328" dt="2022-02-24T21:03:29.238"/>
  </p1510:revLst>
</p1510:revInfo>
</file>

<file path=ppt/tableStyles.xml><?xml version="1.0" encoding="utf-8"?>
<a:tblStyleLst xmlns:a="http://schemas.openxmlformats.org/drawingml/2006/main" def="{47B6CF15-142B-42A1-9325-3012EDB6FFFE}">
  <a:tblStyle styleId="{47B6CF15-142B-42A1-9325-3012EDB6FF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863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925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433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36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70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03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927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780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8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160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799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202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179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44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115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248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904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35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71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35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02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601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06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23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5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/>
              <a:t>Evolution over time of the structure of social graphs</a:t>
            </a:r>
            <a:endParaRPr lang="it-IT" sz="360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1163875" y="2771164"/>
            <a:ext cx="6858906" cy="11586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>
                <a:latin typeface="Exo 2"/>
              </a:rPr>
              <a:t>Student </a:t>
            </a:r>
            <a:r>
              <a:rPr lang="en">
                <a:latin typeface="Exo 2"/>
              </a:rPr>
              <a:t>Leonardo </a:t>
            </a:r>
            <a:r>
              <a:rPr lang="en" err="1">
                <a:latin typeface="Exo 2"/>
              </a:rPr>
              <a:t>Serilli</a:t>
            </a:r>
            <a:endParaRPr lang="it-IT">
              <a:latin typeface="Exo 2"/>
            </a:endParaRPr>
          </a:p>
          <a:p>
            <a:r>
              <a:rPr lang="en" b="1">
                <a:latin typeface="Exo 2"/>
              </a:rPr>
              <a:t>Supervisors </a:t>
            </a:r>
            <a:r>
              <a:rPr lang="en">
                <a:latin typeface="Exo 2"/>
              </a:rPr>
              <a:t>Nicolas Nisse, Malgorzata Sulkowska,  Frédéric </a:t>
            </a:r>
            <a:r>
              <a:rPr lang="en" err="1">
                <a:latin typeface="Exo 2"/>
              </a:rPr>
              <a:t>Giroire</a:t>
            </a:r>
            <a:endParaRPr lang="en">
              <a:latin typeface="Exo 2"/>
            </a:endParaRPr>
          </a:p>
          <a:p>
            <a:pPr marL="0" indent="0"/>
            <a:r>
              <a:rPr lang="en">
                <a:latin typeface="Exo 2"/>
              </a:rPr>
              <a:t>Year 2021/2022</a:t>
            </a:r>
            <a:endParaRPr>
              <a:latin typeface="Exo 2"/>
            </a:endParaRPr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38">
            <a:extLst>
              <a:ext uri="{FF2B5EF4-FFF2-40B4-BE49-F238E27FC236}">
                <a16:creationId xmlns:a16="http://schemas.microsoft.com/office/drawing/2014/main" id="{8FB8C4BC-74BB-4D22-B431-479F75398C61}"/>
              </a:ext>
            </a:extLst>
          </p:cNvPr>
          <p:cNvSpPr/>
          <p:nvPr/>
        </p:nvSpPr>
        <p:spPr>
          <a:xfrm>
            <a:off x="3660760" y="2017522"/>
            <a:ext cx="1927815" cy="55654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VERTEX TRAJECTORIES</a:t>
            </a:r>
            <a:endParaRPr lang="it-IT" b="0"/>
          </a:p>
          <a:p>
            <a:endParaRPr lang="en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946872" y="1375497"/>
            <a:ext cx="761393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Exo 2"/>
              </a:rPr>
              <a:t>Given </a:t>
            </a:r>
            <a:r>
              <a:rPr lang="en-US" b="1">
                <a:latin typeface="Exo 2"/>
              </a:rPr>
              <a:t>n</a:t>
            </a:r>
            <a:r>
              <a:rPr lang="en-US">
                <a:latin typeface="Exo 2"/>
              </a:rPr>
              <a:t> time steps, </a:t>
            </a:r>
            <a:r>
              <a:rPr lang="en-US"/>
              <a:t>defined by the occurrence of an event</a:t>
            </a:r>
            <a:r>
              <a:rPr lang="en-US">
                <a:latin typeface="Exo 2"/>
              </a:rPr>
              <a:t>, the evolution of a graph </a:t>
            </a:r>
            <a:r>
              <a:rPr lang="en-US" b="1">
                <a:latin typeface="Exo 2"/>
              </a:rPr>
              <a:t>G_0 </a:t>
            </a:r>
            <a:r>
              <a:rPr lang="en-US">
                <a:latin typeface="Exo 2"/>
              </a:rPr>
              <a:t>is the sequence:</a:t>
            </a:r>
            <a:endParaRPr lang="en-US" b="1">
              <a:latin typeface="Exo 2"/>
            </a:endParaRPr>
          </a:p>
          <a:p>
            <a:endParaRPr lang="en-US">
              <a:latin typeface="Exo 2"/>
            </a:endParaRP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26994498-3C48-4DF9-AA67-ECEF4958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99" y="2016270"/>
            <a:ext cx="1823605" cy="40308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F4B8C8-74C9-4AF5-98CB-63A3D34CA1E7}"/>
              </a:ext>
            </a:extLst>
          </p:cNvPr>
          <p:cNvSpPr txBox="1"/>
          <p:nvPr/>
        </p:nvSpPr>
        <p:spPr>
          <a:xfrm>
            <a:off x="972849" y="2570451"/>
            <a:ext cx="765939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Exo 2"/>
              </a:rPr>
              <a:t>Let:​</a:t>
            </a:r>
          </a:p>
          <a:p>
            <a:pPr>
              <a:buChar char="•"/>
            </a:pPr>
            <a:r>
              <a:rPr lang="en-US" b="1" err="1">
                <a:latin typeface="Exo 2"/>
              </a:rPr>
              <a:t>d_v</a:t>
            </a:r>
            <a:r>
              <a:rPr lang="en-US" b="1">
                <a:latin typeface="Exo 2"/>
              </a:rPr>
              <a:t>(t) </a:t>
            </a:r>
            <a:r>
              <a:rPr lang="en-US">
                <a:latin typeface="Exo 2"/>
              </a:rPr>
              <a:t>degree of vertex </a:t>
            </a:r>
            <a:r>
              <a:rPr lang="en-US" b="1">
                <a:latin typeface="Exo 2"/>
              </a:rPr>
              <a:t>v</a:t>
            </a:r>
            <a:r>
              <a:rPr lang="en-US">
                <a:latin typeface="Exo 2"/>
              </a:rPr>
              <a:t> at timestep </a:t>
            </a:r>
            <a:r>
              <a:rPr lang="en-US" b="1">
                <a:latin typeface="Exo 2"/>
              </a:rPr>
              <a:t>t,</a:t>
            </a:r>
            <a:r>
              <a:rPr lang="en-US">
                <a:latin typeface="Exo 2"/>
              </a:rPr>
              <a:t>​</a:t>
            </a:r>
          </a:p>
          <a:p>
            <a:pPr>
              <a:buChar char="•"/>
            </a:pPr>
            <a:r>
              <a:rPr lang="en-US" b="1">
                <a:latin typeface="Exo 2"/>
              </a:rPr>
              <a:t>t_0</a:t>
            </a:r>
            <a:r>
              <a:rPr lang="en-US">
                <a:latin typeface="Exo 2"/>
              </a:rPr>
              <a:t> timestep in which</a:t>
            </a:r>
            <a:r>
              <a:rPr lang="en-US" b="1">
                <a:latin typeface="Exo 2"/>
              </a:rPr>
              <a:t> v</a:t>
            </a:r>
            <a:r>
              <a:rPr lang="en-US">
                <a:latin typeface="Exo 2"/>
              </a:rPr>
              <a:t> appears. </a:t>
            </a:r>
          </a:p>
          <a:p>
            <a:r>
              <a:rPr lang="en-US">
                <a:latin typeface="Exo 2"/>
              </a:rPr>
              <a:t>​</a:t>
            </a:r>
          </a:p>
          <a:p>
            <a:r>
              <a:rPr lang="en-US">
                <a:latin typeface="Exo 2"/>
              </a:rPr>
              <a:t>=&gt; The </a:t>
            </a:r>
            <a:r>
              <a:rPr lang="en-US" b="1">
                <a:latin typeface="Exo 2"/>
              </a:rPr>
              <a:t>vertex trajectory of v </a:t>
            </a:r>
            <a:r>
              <a:rPr lang="en-US">
                <a:latin typeface="Exo 2"/>
              </a:rPr>
              <a:t>is the evolution over time of it’s degree, so the sequence:</a:t>
            </a:r>
            <a:endParaRPr lang="en-US" b="1">
              <a:latin typeface="Exo 2"/>
            </a:endParaRPr>
          </a:p>
        </p:txBody>
      </p:sp>
      <p:sp>
        <p:nvSpPr>
          <p:cNvPr id="10" name="Google Shape;214;p38">
            <a:extLst>
              <a:ext uri="{FF2B5EF4-FFF2-40B4-BE49-F238E27FC236}">
                <a16:creationId xmlns:a16="http://schemas.microsoft.com/office/drawing/2014/main" id="{8FB8C4BC-74BB-4D22-B431-479F75398C61}"/>
              </a:ext>
            </a:extLst>
          </p:cNvPr>
          <p:cNvSpPr/>
          <p:nvPr/>
        </p:nvSpPr>
        <p:spPr>
          <a:xfrm>
            <a:off x="3225641" y="3894380"/>
            <a:ext cx="2830525" cy="4721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D54BCD-1316-4DAA-87D5-525EF6489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377" y="3894269"/>
            <a:ext cx="2743200" cy="368325"/>
          </a:xfrm>
          <a:prstGeom prst="rect">
            <a:avLst/>
          </a:prstGeom>
        </p:spPr>
      </p:pic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DCFC4938-A492-4575-ABBC-16F81A7097EF}"/>
              </a:ext>
            </a:extLst>
          </p:cNvPr>
          <p:cNvCxnSpPr/>
          <p:nvPr/>
        </p:nvCxnSpPr>
        <p:spPr>
          <a:xfrm>
            <a:off x="4085499" y="1195996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14B9FDA1-655B-4AD8-973F-E12CAE268CA7}"/>
              </a:ext>
            </a:extLst>
          </p:cNvPr>
          <p:cNvCxnSpPr/>
          <p:nvPr/>
        </p:nvCxnSpPr>
        <p:spPr>
          <a:xfrm>
            <a:off x="948170" y="4579879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3284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ctrTitle"/>
          </p:nvPr>
        </p:nvSpPr>
        <p:spPr>
          <a:xfrm>
            <a:off x="1951862" y="7359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THEORETICAL MODEL</a:t>
            </a:r>
            <a:endParaRPr lang="en-US" b="0"/>
          </a:p>
        </p:txBody>
      </p:sp>
      <p:sp>
        <p:nvSpPr>
          <p:cNvPr id="14" name="Google Shape;214;p38">
            <a:extLst>
              <a:ext uri="{FF2B5EF4-FFF2-40B4-BE49-F238E27FC236}">
                <a16:creationId xmlns:a16="http://schemas.microsoft.com/office/drawing/2014/main" id="{7D620CC9-CED9-4FF7-A32D-5DAFB0D842E3}"/>
              </a:ext>
            </a:extLst>
          </p:cNvPr>
          <p:cNvSpPr/>
          <p:nvPr/>
        </p:nvSpPr>
        <p:spPr>
          <a:xfrm>
            <a:off x="3330464" y="3257096"/>
            <a:ext cx="2642189" cy="63447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11A486-9C87-4413-9255-31B4B0432F32}"/>
              </a:ext>
            </a:extLst>
          </p:cNvPr>
          <p:cNvSpPr txBox="1"/>
          <p:nvPr/>
        </p:nvSpPr>
        <p:spPr>
          <a:xfrm>
            <a:off x="939460" y="950844"/>
            <a:ext cx="761393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Exo 2"/>
              </a:rPr>
              <a:t>Given: </a:t>
            </a:r>
            <a:endParaRPr lang="en-US" sz="1200" b="1" dirty="0">
              <a:latin typeface="Exo 2"/>
            </a:endParaRPr>
          </a:p>
          <a:p>
            <a:pPr marL="285750" indent="-285750">
              <a:buChar char="•"/>
            </a:pPr>
            <a:r>
              <a:rPr lang="en-US" sz="1200" b="1" dirty="0">
                <a:latin typeface="Exo 2"/>
              </a:rPr>
              <a:t>α &gt; 0</a:t>
            </a:r>
            <a:r>
              <a:rPr lang="en-US" sz="1200" dirty="0">
                <a:latin typeface="Exo 2"/>
              </a:rPr>
              <a:t>,</a:t>
            </a:r>
            <a:r>
              <a:rPr lang="en-US" sz="1200" b="1" dirty="0">
                <a:latin typeface="Exo 2"/>
              </a:rPr>
              <a:t> </a:t>
            </a:r>
          </a:p>
          <a:p>
            <a:pPr marL="285750" indent="-285750">
              <a:buChar char="•"/>
            </a:pPr>
            <a:r>
              <a:rPr lang="en-US" sz="1200" b="1" dirty="0">
                <a:latin typeface="Exo 2"/>
              </a:rPr>
              <a:t>0 ≤ σ &lt; 1</a:t>
            </a:r>
            <a:r>
              <a:rPr lang="en-US" sz="1200" dirty="0">
                <a:latin typeface="Exo 2"/>
              </a:rPr>
              <a:t>,</a:t>
            </a:r>
            <a:r>
              <a:rPr lang="en-US" sz="1200" b="1" dirty="0">
                <a:latin typeface="Exo 2"/>
              </a:rPr>
              <a:t> </a:t>
            </a:r>
          </a:p>
          <a:p>
            <a:pPr marL="285750" indent="-285750">
              <a:buChar char="•"/>
            </a:pPr>
            <a:r>
              <a:rPr lang="en-US" sz="1200" b="1" dirty="0" err="1">
                <a:latin typeface="Exo 2"/>
              </a:rPr>
              <a:t>t_v</a:t>
            </a:r>
            <a:r>
              <a:rPr lang="en-US" sz="1200" b="1" dirty="0">
                <a:latin typeface="Exo 2"/>
              </a:rPr>
              <a:t> </a:t>
            </a:r>
            <a:r>
              <a:rPr lang="en-US" sz="1200" dirty="0">
                <a:latin typeface="Exo 2"/>
              </a:rPr>
              <a:t>be the time step in which </a:t>
            </a:r>
            <a:r>
              <a:rPr lang="en-US" sz="1200" b="1" dirty="0">
                <a:latin typeface="Exo 2"/>
              </a:rPr>
              <a:t>v</a:t>
            </a:r>
            <a:r>
              <a:rPr lang="en-US" sz="1200" dirty="0">
                <a:latin typeface="Exo 2"/>
              </a:rPr>
              <a:t> join the network ,</a:t>
            </a:r>
            <a:endParaRPr lang="en-US" sz="1200" b="1" dirty="0">
              <a:latin typeface="Exo 2"/>
            </a:endParaRPr>
          </a:p>
          <a:p>
            <a:endParaRPr lang="en-US" sz="1200" b="1">
              <a:latin typeface="Exo 2"/>
            </a:endParaRPr>
          </a:p>
          <a:p>
            <a:r>
              <a:rPr lang="en-US" sz="1200" b="1" dirty="0">
                <a:latin typeface="Exo 2"/>
              </a:rPr>
              <a:t>f(x) = </a:t>
            </a:r>
            <a:r>
              <a:rPr lang="en-US" sz="1200" b="1" dirty="0" err="1">
                <a:latin typeface="Exo 2"/>
              </a:rPr>
              <a:t>x^σ</a:t>
            </a:r>
            <a:r>
              <a:rPr lang="en-US" sz="1200" b="1" dirty="0">
                <a:latin typeface="Exo 2"/>
              </a:rPr>
              <a:t> is </a:t>
            </a:r>
            <a:r>
              <a:rPr lang="en-US" sz="1200" dirty="0">
                <a:latin typeface="Exo 2"/>
              </a:rPr>
              <a:t>the attachment function; this time is </a:t>
            </a:r>
            <a:r>
              <a:rPr lang="en-US" sz="1200" b="1" dirty="0">
                <a:latin typeface="Exo 2"/>
              </a:rPr>
              <a:t>sublinear</a:t>
            </a:r>
            <a:r>
              <a:rPr lang="en-US" sz="1200" dirty="0">
                <a:latin typeface="Exo 2"/>
              </a:rPr>
              <a:t>,</a:t>
            </a:r>
            <a:r>
              <a:rPr lang="en-US" sz="1200" b="1" dirty="0">
                <a:latin typeface="Exo 2"/>
              </a:rPr>
              <a:t> </a:t>
            </a:r>
            <a:r>
              <a:rPr lang="en-US" sz="1200" dirty="0">
                <a:latin typeface="Exo 2"/>
              </a:rPr>
              <a:t>which gives </a:t>
            </a:r>
            <a:r>
              <a:rPr lang="en-US" sz="1200" b="1" dirty="0">
                <a:latin typeface="Exo 2"/>
              </a:rPr>
              <a:t>power-law with exponential cutoff </a:t>
            </a:r>
            <a:r>
              <a:rPr lang="en-US" sz="1200" dirty="0">
                <a:latin typeface="Exo 2"/>
              </a:rPr>
              <a:t>(so far we used linear and constant functions, but they give normal power-law).</a:t>
            </a:r>
            <a:r>
              <a:rPr lang="en-US" sz="1200" dirty="0"/>
              <a:t> </a:t>
            </a:r>
            <a:r>
              <a:rPr lang="en-US" sz="1200" dirty="0">
                <a:latin typeface="Exo 2"/>
              </a:rPr>
              <a:t>This produces logarithmic vertex trajectory. We will check whether they fit our real data.</a:t>
            </a:r>
          </a:p>
          <a:p>
            <a:endParaRPr lang="en-US" sz="1200" dirty="0"/>
          </a:p>
          <a:p>
            <a:r>
              <a:rPr lang="en-US" sz="1200" dirty="0">
                <a:latin typeface="Exo 2"/>
              </a:rPr>
              <a:t>The </a:t>
            </a:r>
            <a:r>
              <a:rPr lang="en-US" sz="1200" b="1" dirty="0">
                <a:latin typeface="Exo 2"/>
              </a:rPr>
              <a:t>theoretical model, </a:t>
            </a:r>
            <a:r>
              <a:rPr lang="en-US" sz="1200" dirty="0">
                <a:latin typeface="Exo 2"/>
              </a:rPr>
              <a:t>referred from now on, is the one illustrated next, in which: the degree distribution </a:t>
            </a:r>
            <a:r>
              <a:rPr lang="en-US" sz="1200" b="1" dirty="0" err="1">
                <a:latin typeface="Exo 2"/>
              </a:rPr>
              <a:t>P_k</a:t>
            </a:r>
            <a:r>
              <a:rPr lang="en-US" sz="1200" dirty="0">
                <a:latin typeface="Exo 2"/>
              </a:rPr>
              <a:t> follows a more subtle distribution than the power-law with exponential cut-off, the so-called </a:t>
            </a:r>
            <a:r>
              <a:rPr lang="en-US" sz="1200" b="1" dirty="0">
                <a:latin typeface="Exo 2"/>
              </a:rPr>
              <a:t>stretched exponential:</a:t>
            </a:r>
            <a:endParaRPr lang="en-US" sz="1200" dirty="0">
              <a:latin typeface="Exo 2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7329C05-84CF-4810-894B-685561E70691}"/>
              </a:ext>
            </a:extLst>
          </p:cNvPr>
          <p:cNvSpPr txBox="1"/>
          <p:nvPr/>
        </p:nvSpPr>
        <p:spPr>
          <a:xfrm>
            <a:off x="1228571" y="3940828"/>
            <a:ext cx="765939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Exo 2"/>
              </a:rPr>
              <a:t>and the</a:t>
            </a:r>
            <a:r>
              <a:rPr lang="en-US" sz="1200" b="1">
                <a:latin typeface="Exo 2"/>
              </a:rPr>
              <a:t> vertex trajectory </a:t>
            </a:r>
            <a:r>
              <a:rPr lang="en-US" sz="1200">
                <a:latin typeface="Exo 2"/>
              </a:rPr>
              <a:t>has logarithmic shape: </a:t>
            </a:r>
          </a:p>
        </p:txBody>
      </p:sp>
      <p:sp>
        <p:nvSpPr>
          <p:cNvPr id="18" name="Google Shape;214;p38">
            <a:extLst>
              <a:ext uri="{FF2B5EF4-FFF2-40B4-BE49-F238E27FC236}">
                <a16:creationId xmlns:a16="http://schemas.microsoft.com/office/drawing/2014/main" id="{3189D235-63F3-4137-9170-C8099BA01792}"/>
              </a:ext>
            </a:extLst>
          </p:cNvPr>
          <p:cNvSpPr/>
          <p:nvPr/>
        </p:nvSpPr>
        <p:spPr>
          <a:xfrm>
            <a:off x="3233050" y="4309176"/>
            <a:ext cx="2875985" cy="56303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036D99-07A8-481C-B997-239E9A542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02" y="3237387"/>
            <a:ext cx="2522394" cy="517923"/>
          </a:xfrm>
          <a:prstGeom prst="rect">
            <a:avLst/>
          </a:prstGeom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93D7BE86-98D6-4E63-8878-E2FDC2E2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797" y="4309701"/>
            <a:ext cx="2743200" cy="444985"/>
          </a:xfrm>
          <a:prstGeom prst="rect">
            <a:avLst/>
          </a:prstGeom>
        </p:spPr>
      </p:pic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12EBE601-6CAC-41DE-A461-B37F65E5A7C6}"/>
              </a:ext>
            </a:extLst>
          </p:cNvPr>
          <p:cNvCxnSpPr/>
          <p:nvPr/>
        </p:nvCxnSpPr>
        <p:spPr>
          <a:xfrm>
            <a:off x="4091994" y="1027144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208;p37">
            <a:extLst>
              <a:ext uri="{FF2B5EF4-FFF2-40B4-BE49-F238E27FC236}">
                <a16:creationId xmlns:a16="http://schemas.microsoft.com/office/drawing/2014/main" id="{294843DD-846B-498F-8498-7DBAD71D3738}"/>
              </a:ext>
            </a:extLst>
          </p:cNvPr>
          <p:cNvCxnSpPr/>
          <p:nvPr/>
        </p:nvCxnSpPr>
        <p:spPr>
          <a:xfrm>
            <a:off x="1007536" y="503364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magine 4">
            <a:extLst>
              <a:ext uri="{FF2B5EF4-FFF2-40B4-BE49-F238E27FC236}">
                <a16:creationId xmlns:a16="http://schemas.microsoft.com/office/drawing/2014/main" id="{E200B11E-96A9-433B-A90C-866EBC5781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68" r="20755" b="-30555"/>
          <a:stretch/>
        </p:blipFill>
        <p:spPr>
          <a:xfrm>
            <a:off x="3799354" y="3369049"/>
            <a:ext cx="218537" cy="3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007697" y="1347038"/>
            <a:ext cx="5942546" cy="1934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FACED PROBLEMS</a:t>
            </a:r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/>
              <a:t>Which researchers should be taken into account?</a:t>
            </a:r>
            <a:endParaRPr lang="it-IT" b="1"/>
          </a:p>
          <a:p>
            <a:pPr marL="0" indent="0"/>
            <a:r>
              <a:rPr lang="en" b="1"/>
              <a:t>How to interpret a time step?</a:t>
            </a:r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2;p38">
            <a:extLst>
              <a:ext uri="{FF2B5EF4-FFF2-40B4-BE49-F238E27FC236}">
                <a16:creationId xmlns:a16="http://schemas.microsoft.com/office/drawing/2014/main" id="{A05B4F73-0DC6-4161-B59C-32D7D1B08E14}"/>
              </a:ext>
            </a:extLst>
          </p:cNvPr>
          <p:cNvSpPr/>
          <p:nvPr/>
        </p:nvSpPr>
        <p:spPr>
          <a:xfrm>
            <a:off x="5841094" y="1163078"/>
            <a:ext cx="3012364" cy="16151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Which researchers should be taken into account?</a:t>
            </a:r>
            <a:endParaRPr lang="it-IT"/>
          </a:p>
          <a:p>
            <a:endParaRPr lang="en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327653" y="1315071"/>
            <a:ext cx="527598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Exo 2"/>
              </a:rPr>
              <a:t>An </a:t>
            </a:r>
            <a:r>
              <a:rPr lang="en-US" b="1">
                <a:latin typeface="Exo 2"/>
              </a:rPr>
              <a:t>author </a:t>
            </a:r>
            <a:r>
              <a:rPr lang="en-US">
                <a:latin typeface="Exo 2"/>
              </a:rPr>
              <a:t>has a </a:t>
            </a:r>
            <a:r>
              <a:rPr lang="en-US" b="1">
                <a:latin typeface="Exo 2"/>
              </a:rPr>
              <a:t>hole of size </a:t>
            </a:r>
            <a:r>
              <a:rPr lang="en-US" b="1"/>
              <a:t>n ∈ N</a:t>
            </a:r>
            <a:r>
              <a:rPr lang="en-US" b="1">
                <a:latin typeface="Exo 2"/>
              </a:rPr>
              <a:t> </a:t>
            </a:r>
            <a:r>
              <a:rPr lang="en-US">
                <a:latin typeface="Exo 2"/>
              </a:rPr>
              <a:t>, in his publication history, if he stopped to publish for n consecutive years.</a:t>
            </a:r>
            <a:endParaRPr lang="it-IT">
              <a:latin typeface="Exo 2"/>
            </a:endParaRPr>
          </a:p>
          <a:p>
            <a:endParaRPr lang="en-US">
              <a:latin typeface="Exo 2"/>
            </a:endParaRPr>
          </a:p>
          <a:p>
            <a:r>
              <a:rPr lang="en-US">
                <a:latin typeface="Exo 2"/>
              </a:rPr>
              <a:t>Follow that the </a:t>
            </a:r>
            <a:r>
              <a:rPr lang="en-US" b="1">
                <a:latin typeface="Exo 2"/>
              </a:rPr>
              <a:t>maximum hole size</a:t>
            </a:r>
            <a:r>
              <a:rPr lang="en-US">
                <a:latin typeface="Exo 2"/>
              </a:rPr>
              <a:t> is the maximum number of years he has passed without publishing.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58CAF03-0E90-43AD-99DF-A12C2B429834}"/>
              </a:ext>
            </a:extLst>
          </p:cNvPr>
          <p:cNvSpPr txBox="1"/>
          <p:nvPr/>
        </p:nvSpPr>
        <p:spPr>
          <a:xfrm>
            <a:off x="5104927" y="3098186"/>
            <a:ext cx="388281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Exo 2"/>
              </a:rPr>
              <a:t>An author is </a:t>
            </a:r>
            <a:r>
              <a:rPr lang="en-US" b="1">
                <a:latin typeface="Exo 2"/>
              </a:rPr>
              <a:t>inactive</a:t>
            </a:r>
            <a:r>
              <a:rPr lang="en-US">
                <a:latin typeface="Exo 2"/>
              </a:rPr>
              <a:t> for a given hole size if he has a hole, in his publication data, </a:t>
            </a:r>
            <a:r>
              <a:rPr lang="en-US" b="1">
                <a:latin typeface="Exo 2"/>
              </a:rPr>
              <a:t>greater than the given hole sizes.</a:t>
            </a:r>
            <a:endParaRPr lang="it-IT" b="1">
              <a:latin typeface="Exo 2"/>
            </a:endParaRPr>
          </a:p>
          <a:p>
            <a:endParaRPr lang="en-US" b="1">
              <a:latin typeface="Exo 2"/>
            </a:endParaRPr>
          </a:p>
          <a:p>
            <a:r>
              <a:rPr lang="en-US" b="1">
                <a:latin typeface="Exo 2"/>
              </a:rPr>
              <a:t>For each possible hole size</a:t>
            </a:r>
            <a:r>
              <a:rPr lang="en-US">
                <a:latin typeface="Exo 2"/>
              </a:rPr>
              <a:t>, has been built a dataset where all authors considered inactive have been filtered out. </a:t>
            </a: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EC90BD60-FE4F-4B80-A2E4-80CA2DE42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7" y="1162649"/>
            <a:ext cx="2743200" cy="1324506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AADF3DF6-42B1-46AB-9F6B-C806C419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55" y="2776217"/>
            <a:ext cx="4868252" cy="2060604"/>
          </a:xfrm>
          <a:prstGeom prst="rect">
            <a:avLst/>
          </a:prstGeom>
        </p:spPr>
      </p:pic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512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ctrTitle"/>
          </p:nvPr>
        </p:nvSpPr>
        <p:spPr>
          <a:xfrm>
            <a:off x="1938415" y="-365"/>
            <a:ext cx="556392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How to interpret a time step?</a:t>
            </a:r>
            <a:endParaRPr lang="en-US"/>
          </a:p>
          <a:p>
            <a:pPr algn="l"/>
            <a:endParaRPr lang="en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956DBB-F8B3-4AD5-A85E-7476B09262C3}"/>
              </a:ext>
            </a:extLst>
          </p:cNvPr>
          <p:cNvSpPr txBox="1"/>
          <p:nvPr/>
        </p:nvSpPr>
        <p:spPr>
          <a:xfrm>
            <a:off x="151233" y="610257"/>
            <a:ext cx="893885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The </a:t>
            </a:r>
            <a:r>
              <a:rPr lang="it-IT" b="1" err="1"/>
              <a:t>theoretical</a:t>
            </a:r>
            <a:r>
              <a:rPr lang="it-IT" b="1"/>
              <a:t> model</a:t>
            </a:r>
            <a:r>
              <a:rPr lang="it-IT"/>
              <a:t>, </a:t>
            </a:r>
            <a:r>
              <a:rPr lang="it-IT" err="1"/>
              <a:t>as</a:t>
            </a:r>
            <a:r>
              <a:rPr lang="it-IT"/>
              <a:t> a time step, </a:t>
            </a:r>
            <a:r>
              <a:rPr lang="it-IT" err="1"/>
              <a:t>consider</a:t>
            </a:r>
            <a:r>
              <a:rPr lang="it-IT"/>
              <a:t> events, so the set of </a:t>
            </a:r>
            <a:r>
              <a:rPr lang="it-IT" err="1"/>
              <a:t>year</a:t>
            </a:r>
            <a:r>
              <a:rPr lang="it-IT"/>
              <a:t>, </a:t>
            </a:r>
            <a:r>
              <a:rPr lang="it-IT" err="1"/>
              <a:t>containing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</a:t>
            </a:r>
            <a:r>
              <a:rPr lang="it-IT" b="1"/>
              <a:t>28 time step,</a:t>
            </a:r>
            <a:r>
              <a:rPr lang="it-IT"/>
              <a:t> can be</a:t>
            </a:r>
            <a:r>
              <a:rPr lang="it-IT" b="1"/>
              <a:t> </a:t>
            </a:r>
            <a:r>
              <a:rPr lang="it-IT" b="1" err="1"/>
              <a:t>too</a:t>
            </a:r>
            <a:r>
              <a:rPr lang="it-IT" b="1"/>
              <a:t> small in order to build </a:t>
            </a:r>
            <a:r>
              <a:rPr lang="it-IT" b="1" err="1"/>
              <a:t>meaningful</a:t>
            </a:r>
            <a:r>
              <a:rPr lang="it-IT" b="1"/>
              <a:t> vertex </a:t>
            </a:r>
            <a:r>
              <a:rPr lang="it-IT" b="1" err="1"/>
              <a:t>trajectories</a:t>
            </a:r>
            <a:r>
              <a:rPr lang="it-IT" b="1"/>
              <a:t>.</a:t>
            </a:r>
          </a:p>
          <a:p>
            <a:endParaRPr lang="it-IT"/>
          </a:p>
          <a:p>
            <a:r>
              <a:rPr lang="it-IT" err="1"/>
              <a:t>Other</a:t>
            </a:r>
            <a:r>
              <a:rPr lang="it-IT"/>
              <a:t> </a:t>
            </a:r>
            <a:r>
              <a:rPr lang="it-IT" err="1"/>
              <a:t>metrics</a:t>
            </a:r>
            <a:r>
              <a:rPr lang="it-IT"/>
              <a:t> are so </a:t>
            </a:r>
            <a:r>
              <a:rPr lang="it-IT" err="1"/>
              <a:t>considered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event : the </a:t>
            </a:r>
            <a:r>
              <a:rPr lang="it-IT" err="1"/>
              <a:t>occurrence</a:t>
            </a:r>
            <a:r>
              <a:rPr lang="it-IT"/>
              <a:t> of a </a:t>
            </a:r>
            <a:r>
              <a:rPr lang="it-IT" b="1"/>
              <a:t>new </a:t>
            </a:r>
            <a:r>
              <a:rPr lang="it-IT" b="1" err="1"/>
              <a:t>publication</a:t>
            </a:r>
            <a:r>
              <a:rPr lang="it-IT"/>
              <a:t>, of a </a:t>
            </a:r>
            <a:r>
              <a:rPr lang="it-IT" b="1"/>
              <a:t>new </a:t>
            </a:r>
            <a:r>
              <a:rPr lang="it-IT" b="1" err="1"/>
              <a:t>author</a:t>
            </a:r>
            <a:r>
              <a:rPr lang="it-IT"/>
              <a:t> or a </a:t>
            </a:r>
            <a:r>
              <a:rPr lang="it-IT" b="1"/>
              <a:t>new </a:t>
            </a:r>
            <a:r>
              <a:rPr lang="it-IT" b="1" err="1"/>
              <a:t>collaboration</a:t>
            </a:r>
            <a:r>
              <a:rPr lang="it-IT"/>
              <a:t>.</a:t>
            </a:r>
          </a:p>
          <a:p>
            <a:endParaRPr lang="it-IT"/>
          </a:p>
          <a:p>
            <a:r>
              <a:rPr lang="it-IT" err="1"/>
              <a:t>This</a:t>
            </a:r>
            <a:r>
              <a:rPr lang="it-IT"/>
              <a:t> </a:t>
            </a:r>
            <a:r>
              <a:rPr lang="it-IT" err="1"/>
              <a:t>results</a:t>
            </a:r>
            <a:r>
              <a:rPr lang="it-IT"/>
              <a:t> in a stretching of the vertex </a:t>
            </a:r>
            <a:r>
              <a:rPr lang="it-IT" err="1"/>
              <a:t>trajectories</a:t>
            </a:r>
            <a:r>
              <a:rPr lang="it-IT"/>
              <a:t>, </a:t>
            </a:r>
            <a:r>
              <a:rPr lang="it-IT" err="1"/>
              <a:t>which</a:t>
            </a:r>
            <a:r>
              <a:rPr lang="it-IT"/>
              <a:t> shows the </a:t>
            </a:r>
            <a:r>
              <a:rPr lang="it-IT" err="1"/>
              <a:t>logarithmic</a:t>
            </a:r>
            <a:r>
              <a:rPr lang="it-IT"/>
              <a:t> </a:t>
            </a:r>
            <a:r>
              <a:rPr lang="it-IT" err="1"/>
              <a:t>shape</a:t>
            </a:r>
            <a:r>
              <a:rPr lang="it-IT"/>
              <a:t> </a:t>
            </a:r>
            <a:r>
              <a:rPr lang="it-IT" err="1"/>
              <a:t>described</a:t>
            </a:r>
            <a:r>
              <a:rPr lang="it-IT"/>
              <a:t> in the </a:t>
            </a:r>
            <a:r>
              <a:rPr lang="it-IT" err="1"/>
              <a:t>theoretical</a:t>
            </a:r>
            <a:r>
              <a:rPr lang="it-IT"/>
              <a:t> model</a:t>
            </a:r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1414E71F-6260-432B-89B6-268CFA16A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4" y="2639348"/>
            <a:ext cx="2269116" cy="1754653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F9AC2DD-F564-47C5-BA9F-0932659FA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96" y="2618509"/>
            <a:ext cx="2483428" cy="1757362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0EDC0F44-947B-4349-8624-7628093AF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792" y="2596213"/>
            <a:ext cx="2782166" cy="1762992"/>
          </a:xfrm>
          <a:prstGeom prst="rect">
            <a:avLst/>
          </a:prstGeom>
        </p:spPr>
      </p:pic>
      <p:cxnSp>
        <p:nvCxnSpPr>
          <p:cNvPr id="8" name="Google Shape;207;p37">
            <a:extLst>
              <a:ext uri="{FF2B5EF4-FFF2-40B4-BE49-F238E27FC236}">
                <a16:creationId xmlns:a16="http://schemas.microsoft.com/office/drawing/2014/main" id="{AF779132-4878-4FF0-9D85-3A2D6407FAEF}"/>
              </a:ext>
            </a:extLst>
          </p:cNvPr>
          <p:cNvCxnSpPr/>
          <p:nvPr/>
        </p:nvCxnSpPr>
        <p:spPr>
          <a:xfrm flipV="1">
            <a:off x="4950802" y="581535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08;p37">
            <a:extLst>
              <a:ext uri="{FF2B5EF4-FFF2-40B4-BE49-F238E27FC236}">
                <a16:creationId xmlns:a16="http://schemas.microsoft.com/office/drawing/2014/main" id="{093F897B-52F7-4CB5-8FF7-356372896B33}"/>
              </a:ext>
            </a:extLst>
          </p:cNvPr>
          <p:cNvCxnSpPr/>
          <p:nvPr/>
        </p:nvCxnSpPr>
        <p:spPr>
          <a:xfrm flipV="1">
            <a:off x="172068" y="2423994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85;p35">
            <a:extLst>
              <a:ext uri="{FF2B5EF4-FFF2-40B4-BE49-F238E27FC236}">
                <a16:creationId xmlns:a16="http://schemas.microsoft.com/office/drawing/2014/main" id="{3AE94546-E7DA-43B3-9D0D-CF40A6450889}"/>
              </a:ext>
            </a:extLst>
          </p:cNvPr>
          <p:cNvCxnSpPr/>
          <p:nvPr/>
        </p:nvCxnSpPr>
        <p:spPr>
          <a:xfrm>
            <a:off x="5713428" y="2598866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85;p35">
            <a:extLst>
              <a:ext uri="{FF2B5EF4-FFF2-40B4-BE49-F238E27FC236}">
                <a16:creationId xmlns:a16="http://schemas.microsoft.com/office/drawing/2014/main" id="{59DCF60B-2814-4FC8-B2A7-59689CFECE2E}"/>
              </a:ext>
            </a:extLst>
          </p:cNvPr>
          <p:cNvCxnSpPr/>
          <p:nvPr/>
        </p:nvCxnSpPr>
        <p:spPr>
          <a:xfrm>
            <a:off x="2677117" y="2504482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4769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6379041" cy="1934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DEGREE DISTRIBUTION</a:t>
            </a:r>
            <a:endParaRPr lang="it-IT"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723998DE-57FD-415A-B3C4-1E041FAEB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/>
            <a:r>
              <a:rPr lang="en">
                <a:latin typeface="Exo 2"/>
              </a:rPr>
              <a:t>Degree Distribution Retrieval</a:t>
            </a:r>
            <a:endParaRPr lang="en-US">
              <a:latin typeface="Exo 2"/>
            </a:endParaRPr>
          </a:p>
          <a:p>
            <a:pPr marL="0" indent="0" algn="r"/>
            <a:r>
              <a:rPr lang="en">
                <a:latin typeface="Exo 2"/>
              </a:rPr>
              <a:t>Degree Distribution Fitting</a:t>
            </a:r>
            <a:endParaRPr lang="it-IT"/>
          </a:p>
          <a:p>
            <a:pPr algn="r"/>
            <a:endParaRPr lang="it-IT"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4945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379744" y="-26295"/>
            <a:ext cx="6336889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DEGREE DISTRIBUTION RETRIEVAL</a:t>
            </a:r>
          </a:p>
        </p:txBody>
      </p:sp>
      <p:pic>
        <p:nvPicPr>
          <p:cNvPr id="2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22FDA06-B5C9-4936-8C86-DEC319E4F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33" y="1530372"/>
            <a:ext cx="7081404" cy="1718455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140345B8-8529-4232-BA92-225530BE9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41" y="3311623"/>
            <a:ext cx="7099960" cy="1773905"/>
          </a:xfrm>
          <a:prstGeom prst="rect">
            <a:avLst/>
          </a:prstGeom>
        </p:spPr>
      </p:pic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C4938F6-7741-4D28-9728-56FCE9280F40}"/>
              </a:ext>
            </a:extLst>
          </p:cNvPr>
          <p:cNvCxnSpPr/>
          <p:nvPr/>
        </p:nvCxnSpPr>
        <p:spPr>
          <a:xfrm flipV="1">
            <a:off x="4312801" y="514093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2F11135A-5FCC-49F2-8380-415702413A86}"/>
              </a:ext>
            </a:extLst>
          </p:cNvPr>
          <p:cNvCxnSpPr/>
          <p:nvPr/>
        </p:nvCxnSpPr>
        <p:spPr>
          <a:xfrm flipV="1">
            <a:off x="376671" y="142364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5251361-37AB-4F79-806E-21DABEB15818}"/>
              </a:ext>
            </a:extLst>
          </p:cNvPr>
          <p:cNvSpPr txBox="1"/>
          <p:nvPr/>
        </p:nvSpPr>
        <p:spPr>
          <a:xfrm>
            <a:off x="323417" y="708559"/>
            <a:ext cx="7899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Exo 2"/>
              </a:rPr>
              <a:t>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acquire</a:t>
            </a:r>
            <a:r>
              <a:rPr lang="it-IT">
                <a:solidFill>
                  <a:schemeClr val="tx1"/>
                </a:solidFill>
                <a:latin typeface="Exo 2"/>
              </a:rPr>
              <a:t> more knowledge from the </a:t>
            </a:r>
            <a:r>
              <a:rPr lang="it-IT" err="1">
                <a:solidFill>
                  <a:schemeClr val="tx1"/>
                </a:solidFill>
                <a:latin typeface="Exo 2"/>
              </a:rPr>
              <a:t>character</a:t>
            </a:r>
            <a:r>
              <a:rPr lang="it-IT">
                <a:solidFill>
                  <a:schemeClr val="tx1"/>
                </a:solidFill>
                <a:latin typeface="Exo 2"/>
              </a:rPr>
              <a:t> of the data the</a:t>
            </a:r>
            <a:r>
              <a:rPr lang="it-IT" b="1">
                <a:solidFill>
                  <a:schemeClr val="tx1"/>
                </a:solidFill>
                <a:latin typeface="Exo 2"/>
              </a:rPr>
              <a:t> degree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distribution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found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taking</a:t>
            </a:r>
            <a:r>
              <a:rPr lang="it-IT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>
                <a:solidFill>
                  <a:schemeClr val="tx1"/>
                </a:solidFill>
                <a:latin typeface="Exo 2"/>
              </a:rPr>
              <a:t>#authors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a </a:t>
            </a:r>
            <a:r>
              <a:rPr lang="it-IT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>
                <a:solidFill>
                  <a:schemeClr val="tx1"/>
                </a:solidFill>
                <a:latin typeface="Exo 2"/>
              </a:rPr>
              <a:t>#collaborations. </a:t>
            </a:r>
            <a:r>
              <a:rPr lang="it-IT">
                <a:solidFill>
                  <a:schemeClr val="tx1"/>
                </a:solidFill>
                <a:latin typeface="Exo 2"/>
              </a:rPr>
              <a:t> ​</a:t>
            </a:r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7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502209" y="259455"/>
            <a:ext cx="6139585" cy="452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DEGREE DISTRIBUTION FITTING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E6BDAD-08E6-454F-979F-B0932A989C04}"/>
              </a:ext>
            </a:extLst>
          </p:cNvPr>
          <p:cNvSpPr txBox="1"/>
          <p:nvPr/>
        </p:nvSpPr>
        <p:spPr>
          <a:xfrm>
            <a:off x="1011816" y="3698916"/>
            <a:ext cx="80035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8A722D4C-4372-4C3A-B2B1-95DADCA6B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3" y="2280793"/>
            <a:ext cx="8223327" cy="21532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5102E3-D5A0-4F9F-AF2B-FD41173B0BDE}"/>
              </a:ext>
            </a:extLst>
          </p:cNvPr>
          <p:cNvSpPr txBox="1"/>
          <p:nvPr/>
        </p:nvSpPr>
        <p:spPr>
          <a:xfrm>
            <a:off x="797503" y="1050780"/>
            <a:ext cx="76074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chemeClr val="tx1"/>
                </a:solidFill>
                <a:latin typeface="Exo 2"/>
              </a:rPr>
              <a:t>Fitting the </a:t>
            </a:r>
            <a:r>
              <a:rPr lang="it-IT" sz="1200" b="1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 sz="1200" b="1">
                <a:solidFill>
                  <a:schemeClr val="tx1"/>
                </a:solidFill>
                <a:latin typeface="Exo 2"/>
              </a:rPr>
              <a:t> </a:t>
            </a:r>
            <a:r>
              <a:rPr lang="it-IT" sz="1200" b="1" err="1">
                <a:solidFill>
                  <a:schemeClr val="tx1"/>
                </a:solidFill>
                <a:latin typeface="Exo 2"/>
              </a:rPr>
              <a:t>distribution</a:t>
            </a:r>
            <a:r>
              <a:rPr lang="it-IT" sz="1200" b="1">
                <a:solidFill>
                  <a:schemeClr val="tx1"/>
                </a:solidFill>
                <a:latin typeface="Exo 2"/>
              </a:rPr>
              <a:t> with the power-</a:t>
            </a:r>
            <a:r>
              <a:rPr lang="it-IT" sz="1200" b="1" err="1">
                <a:solidFill>
                  <a:schemeClr val="tx1"/>
                </a:solidFill>
                <a:latin typeface="Exo 2"/>
              </a:rPr>
              <a:t>law</a:t>
            </a:r>
            <a:r>
              <a:rPr lang="it-IT" sz="1200">
                <a:solidFill>
                  <a:schemeClr val="tx1"/>
                </a:solidFill>
                <a:latin typeface="Exo 2"/>
              </a:rPr>
              <a:t>, </a:t>
            </a:r>
            <a:r>
              <a:rPr lang="it-IT" sz="1200" err="1">
                <a:solidFill>
                  <a:schemeClr val="tx1"/>
                </a:solidFill>
                <a:latin typeface="Exo 2"/>
              </a:rPr>
              <a:t>both</a:t>
            </a:r>
            <a:r>
              <a:rPr lang="it-IT" sz="1200">
                <a:solidFill>
                  <a:schemeClr val="tx1"/>
                </a:solidFill>
                <a:latin typeface="Exo 2"/>
              </a:rPr>
              <a:t> the </a:t>
            </a:r>
            <a:r>
              <a:rPr lang="it-IT" sz="1200" err="1">
                <a:solidFill>
                  <a:schemeClr val="tx1"/>
                </a:solidFill>
                <a:latin typeface="Exo 2"/>
              </a:rPr>
              <a:t>classic</a:t>
            </a:r>
            <a:r>
              <a:rPr lang="it-IT" sz="1200">
                <a:solidFill>
                  <a:schemeClr val="tx1"/>
                </a:solidFill>
                <a:latin typeface="Exo 2"/>
              </a:rPr>
              <a:t> and the one with </a:t>
            </a:r>
            <a:r>
              <a:rPr lang="it-IT" sz="1200" err="1">
                <a:solidFill>
                  <a:schemeClr val="tx1"/>
                </a:solidFill>
                <a:latin typeface="Exo 2"/>
              </a:rPr>
              <a:t>exponential</a:t>
            </a:r>
            <a:r>
              <a:rPr lang="it-IT" sz="1200">
                <a:solidFill>
                  <a:schemeClr val="tx1"/>
                </a:solidFill>
                <a:latin typeface="Exo 2"/>
              </a:rPr>
              <a:t> </a:t>
            </a:r>
            <a:r>
              <a:rPr lang="it-IT" sz="1200" err="1">
                <a:solidFill>
                  <a:schemeClr val="tx1"/>
                </a:solidFill>
                <a:latin typeface="Exo 2"/>
              </a:rPr>
              <a:t>cut</a:t>
            </a:r>
            <a:r>
              <a:rPr lang="it-IT" sz="1200">
                <a:solidFill>
                  <a:schemeClr val="tx1"/>
                </a:solidFill>
                <a:latin typeface="Exo 2"/>
              </a:rPr>
              <a:t>-off.</a:t>
            </a:r>
            <a:endParaRPr lang="it-IT" sz="1200">
              <a:solidFill>
                <a:schemeClr val="tx1"/>
              </a:solidFill>
            </a:endParaRPr>
          </a:p>
          <a:p>
            <a:endParaRPr lang="it-IT" sz="1200">
              <a:solidFill>
                <a:schemeClr val="tx1"/>
              </a:solidFill>
              <a:latin typeface="Exo 2"/>
            </a:endParaRPr>
          </a:p>
          <a:p>
            <a:r>
              <a:rPr lang="it-IT" sz="1200" err="1">
                <a:solidFill>
                  <a:schemeClr val="tx1"/>
                </a:solidFill>
                <a:latin typeface="Exo 2"/>
              </a:rPr>
              <a:t>Results</a:t>
            </a:r>
            <a:r>
              <a:rPr lang="it-IT" sz="1200">
                <a:solidFill>
                  <a:schemeClr val="tx1"/>
                </a:solidFill>
                <a:latin typeface="Exo 2"/>
              </a:rPr>
              <a:t> </a:t>
            </a:r>
            <a:r>
              <a:rPr lang="it-IT" sz="1200" err="1">
                <a:solidFill>
                  <a:schemeClr val="tx1"/>
                </a:solidFill>
                <a:latin typeface="Exo 2"/>
              </a:rPr>
              <a:t>that</a:t>
            </a:r>
            <a:r>
              <a:rPr lang="it-IT" sz="1200">
                <a:solidFill>
                  <a:schemeClr val="tx1"/>
                </a:solidFill>
                <a:latin typeface="Exo 2"/>
              </a:rPr>
              <a:t> a </a:t>
            </a:r>
            <a:r>
              <a:rPr lang="it-IT" sz="1200" b="1">
                <a:solidFill>
                  <a:schemeClr val="tx1"/>
                </a:solidFill>
                <a:latin typeface="Exo 2"/>
              </a:rPr>
              <a:t>power-</a:t>
            </a:r>
            <a:r>
              <a:rPr lang="it-IT" sz="1200" b="1" err="1">
                <a:solidFill>
                  <a:schemeClr val="tx1"/>
                </a:solidFill>
                <a:latin typeface="Exo 2"/>
              </a:rPr>
              <a:t>law</a:t>
            </a:r>
            <a:r>
              <a:rPr lang="it-IT" sz="1200" b="1">
                <a:solidFill>
                  <a:schemeClr val="tx1"/>
                </a:solidFill>
                <a:latin typeface="Exo 2"/>
              </a:rPr>
              <a:t> with </a:t>
            </a:r>
            <a:r>
              <a:rPr lang="it-IT" sz="1200" b="1" err="1">
                <a:solidFill>
                  <a:schemeClr val="tx1"/>
                </a:solidFill>
                <a:latin typeface="Exo 2"/>
              </a:rPr>
              <a:t>exponential</a:t>
            </a:r>
            <a:r>
              <a:rPr lang="it-IT" sz="1200" b="1">
                <a:solidFill>
                  <a:schemeClr val="tx1"/>
                </a:solidFill>
                <a:latin typeface="Exo 2"/>
              </a:rPr>
              <a:t> </a:t>
            </a:r>
            <a:r>
              <a:rPr lang="it-IT" sz="1200" b="1" err="1">
                <a:solidFill>
                  <a:schemeClr val="tx1"/>
                </a:solidFill>
                <a:latin typeface="Exo 2"/>
              </a:rPr>
              <a:t>cut</a:t>
            </a:r>
            <a:r>
              <a:rPr lang="it-IT" sz="1200" b="1">
                <a:solidFill>
                  <a:schemeClr val="tx1"/>
                </a:solidFill>
                <a:latin typeface="Exo 2"/>
              </a:rPr>
              <a:t>-off </a:t>
            </a:r>
            <a:r>
              <a:rPr lang="it-IT" sz="1200" b="1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 sz="1200" b="1">
                <a:solidFill>
                  <a:schemeClr val="tx1"/>
                </a:solidFill>
                <a:latin typeface="Exo 2"/>
              </a:rPr>
              <a:t> </a:t>
            </a:r>
            <a:r>
              <a:rPr lang="it-IT" sz="1200" b="1" err="1">
                <a:solidFill>
                  <a:schemeClr val="tx1"/>
                </a:solidFill>
                <a:latin typeface="Exo 2"/>
              </a:rPr>
              <a:t>better</a:t>
            </a:r>
            <a:r>
              <a:rPr lang="it-IT" sz="1200" b="1">
                <a:solidFill>
                  <a:schemeClr val="tx1"/>
                </a:solidFill>
                <a:latin typeface="Exo 2"/>
              </a:rPr>
              <a:t> for </a:t>
            </a:r>
            <a:r>
              <a:rPr lang="it-IT" sz="1200" b="1" err="1">
                <a:solidFill>
                  <a:schemeClr val="tx1"/>
                </a:solidFill>
                <a:latin typeface="Exo 2"/>
              </a:rPr>
              <a:t>it's</a:t>
            </a:r>
            <a:r>
              <a:rPr lang="it-IT" sz="1200" b="1">
                <a:solidFill>
                  <a:schemeClr val="tx1"/>
                </a:solidFill>
                <a:latin typeface="Exo 2"/>
              </a:rPr>
              <a:t> fitting</a:t>
            </a:r>
            <a:r>
              <a:rPr lang="it-IT" sz="1200">
                <a:solidFill>
                  <a:schemeClr val="tx1"/>
                </a:solidFill>
                <a:latin typeface="Exo 2"/>
              </a:rPr>
              <a:t>. </a:t>
            </a:r>
            <a:r>
              <a:rPr lang="en-US" sz="1200">
                <a:solidFill>
                  <a:schemeClr val="tx1"/>
                </a:solidFill>
                <a:latin typeface="Exo 2"/>
              </a:rPr>
              <a:t>​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2805B0D1-ACF4-4238-ABBA-CEC774BFC8A9}"/>
              </a:ext>
            </a:extLst>
          </p:cNvPr>
          <p:cNvCxnSpPr/>
          <p:nvPr/>
        </p:nvCxnSpPr>
        <p:spPr>
          <a:xfrm flipV="1">
            <a:off x="4494642" y="929730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66CD5457-11D1-4A81-BBF2-87B9FFD9DEA1}"/>
              </a:ext>
            </a:extLst>
          </p:cNvPr>
          <p:cNvCxnSpPr/>
          <p:nvPr/>
        </p:nvCxnSpPr>
        <p:spPr>
          <a:xfrm flipV="1">
            <a:off x="844262" y="1895186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869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6098409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VERTEX TRAJECTORIES</a:t>
            </a:r>
            <a:endParaRPr lang="it-IT"/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</a:p>
        </p:txBody>
      </p:sp>
      <p:sp>
        <p:nvSpPr>
          <p:cNvPr id="480" name="Google Shape;480;p51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/>
              <a:t>Average Trajectories</a:t>
            </a:r>
            <a:endParaRPr lang="it-IT"/>
          </a:p>
          <a:p>
            <a:pPr marL="0" indent="0"/>
            <a:r>
              <a:rPr lang="en" b="1"/>
              <a:t>Stretching</a:t>
            </a:r>
          </a:p>
          <a:p>
            <a:pPr marL="0" indent="0"/>
            <a:r>
              <a:rPr lang="en" b="1"/>
              <a:t>Fitting Trajectories</a:t>
            </a:r>
          </a:p>
          <a:p>
            <a:pPr marL="0" indent="0"/>
            <a:r>
              <a:rPr lang="en" b="1"/>
              <a:t>General Fitting</a:t>
            </a:r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958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38">
            <a:extLst>
              <a:ext uri="{FF2B5EF4-FFF2-40B4-BE49-F238E27FC236}">
                <a16:creationId xmlns:a16="http://schemas.microsoft.com/office/drawing/2014/main" id="{0093EF12-5125-4063-812F-B859D88276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171009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AVERAGE TRAJECTORIES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FF5685-82B8-41FA-B0BA-874542CE7C57}"/>
              </a:ext>
            </a:extLst>
          </p:cNvPr>
          <p:cNvSpPr txBox="1"/>
          <p:nvPr/>
        </p:nvSpPr>
        <p:spPr>
          <a:xfrm>
            <a:off x="763619" y="983295"/>
            <a:ext cx="76139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Exo 2"/>
              </a:rPr>
              <a:t>In order to refer to the theoretical model described in the state of the art, is computed and plotted the </a:t>
            </a:r>
            <a:r>
              <a:rPr lang="en-US" b="1">
                <a:latin typeface="Exo 2"/>
              </a:rPr>
              <a:t>average trajectory of authors</a:t>
            </a:r>
            <a:r>
              <a:rPr lang="en-US">
                <a:latin typeface="Exo 2"/>
              </a:rPr>
              <a:t> by starting year.</a:t>
            </a:r>
            <a:endParaRPr lang="it-IT"/>
          </a:p>
        </p:txBody>
      </p:sp>
      <p:cxnSp>
        <p:nvCxnSpPr>
          <p:cNvPr id="10" name="Google Shape;207;p37">
            <a:extLst>
              <a:ext uri="{FF2B5EF4-FFF2-40B4-BE49-F238E27FC236}">
                <a16:creationId xmlns:a16="http://schemas.microsoft.com/office/drawing/2014/main" id="{736E0F67-7351-4930-8D40-22A89AACC93E}"/>
              </a:ext>
            </a:extLst>
          </p:cNvPr>
          <p:cNvCxnSpPr/>
          <p:nvPr/>
        </p:nvCxnSpPr>
        <p:spPr>
          <a:xfrm flipV="1">
            <a:off x="4236563" y="871281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;p37">
            <a:extLst>
              <a:ext uri="{FF2B5EF4-FFF2-40B4-BE49-F238E27FC236}">
                <a16:creationId xmlns:a16="http://schemas.microsoft.com/office/drawing/2014/main" id="{7B7F34D8-F390-4812-8A35-32C4B6733C58}"/>
              </a:ext>
            </a:extLst>
          </p:cNvPr>
          <p:cNvCxnSpPr/>
          <p:nvPr/>
        </p:nvCxnSpPr>
        <p:spPr>
          <a:xfrm flipV="1">
            <a:off x="789484" y="1660826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2">
            <a:extLst>
              <a:ext uri="{FF2B5EF4-FFF2-40B4-BE49-F238E27FC236}">
                <a16:creationId xmlns:a16="http://schemas.microsoft.com/office/drawing/2014/main" id="{247166E6-73F1-B60C-C493-B2540DE78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77" y="1777875"/>
            <a:ext cx="7375711" cy="330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410467" y="53782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 lang="it-IT"/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5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2" name="Google Shape;172;p35">
            <a:hlinkClick r:id="rId6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234433" y="1167854"/>
            <a:ext cx="213016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STATE OF THE ART</a:t>
            </a:r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690446" y="1579661"/>
            <a:ext cx="1681023" cy="57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/>
              <a:t>Scale-free networks</a:t>
            </a:r>
            <a:endParaRPr lang="en-US"/>
          </a:p>
          <a:p>
            <a:pPr marL="0" indent="0"/>
            <a:r>
              <a:rPr lang="en" b="1"/>
              <a:t>Vertex trajectories</a:t>
            </a:r>
            <a:endParaRPr lang="it-IT"/>
          </a:p>
          <a:p>
            <a:pPr marL="0" indent="0"/>
            <a:r>
              <a:rPr lang="en" b="1"/>
              <a:t>Theoretical model</a:t>
            </a:r>
            <a:endParaRPr lang="it-IT"/>
          </a:p>
          <a:p>
            <a:pPr marL="0" indent="0"/>
            <a:endParaRPr lang="en"/>
          </a:p>
          <a:p>
            <a:pPr marL="0" indent="0"/>
            <a:endParaRPr lang="en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-31834" y="2174495"/>
            <a:ext cx="2396430" cy="564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DATA PREPARATION</a:t>
            </a:r>
            <a:endParaRPr lang="it-IT"/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293758" y="2573311"/>
            <a:ext cx="2070988" cy="57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000">
                <a:latin typeface="Exo 2"/>
              </a:rPr>
              <a:t>Which researchers should be taken into account?</a:t>
            </a:r>
            <a:endParaRPr lang="it-IT" sz="1000">
              <a:latin typeface="Exo 2"/>
            </a:endParaRPr>
          </a:p>
          <a:p>
            <a:pPr marL="0" indent="0"/>
            <a:r>
              <a:rPr lang="en" sz="1000">
                <a:latin typeface="Exo 2"/>
              </a:rPr>
              <a:t>How to interpret a time step?</a:t>
            </a:r>
            <a:endParaRPr lang="en-US" sz="1000">
              <a:latin typeface="Exo 2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 sz="1000">
              <a:latin typeface="Exo 2"/>
            </a:endParaRPr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237694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DEGREE DISTRIBUTION </a:t>
            </a:r>
            <a:endParaRPr lang="it-IT"/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811558" y="2805898"/>
            <a:ext cx="2538996" cy="57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VERTEX TRAJECTORIES</a:t>
            </a:r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6811558" y="3210901"/>
            <a:ext cx="2012004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" b="1"/>
              <a:t>Average Trajectories</a:t>
            </a:r>
            <a:endParaRPr lang="it-IT"/>
          </a:p>
          <a:p>
            <a:pPr marL="0" indent="0" algn="r"/>
            <a:r>
              <a:rPr lang="en" b="1"/>
              <a:t>Stretching</a:t>
            </a:r>
            <a:endParaRPr lang="en-US"/>
          </a:p>
          <a:p>
            <a:pPr marL="0" indent="0" algn="r"/>
            <a:r>
              <a:rPr lang="en" b="1"/>
              <a:t>Fitting Trajectories</a:t>
            </a:r>
            <a:endParaRPr lang="en-US"/>
          </a:p>
          <a:p>
            <a:pPr marL="0" indent="0" algn="r"/>
            <a:r>
              <a:rPr lang="en" b="1"/>
              <a:t>General Fitting</a:t>
            </a:r>
            <a:endParaRPr lang="en-US"/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20"/>
          </p:nvPr>
        </p:nvSpPr>
        <p:spPr>
          <a:xfrm>
            <a:off x="6719721" y="4150662"/>
            <a:ext cx="23076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NEXT STEPS</a:t>
            </a:r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77;p35">
            <a:extLst>
              <a:ext uri="{FF2B5EF4-FFF2-40B4-BE49-F238E27FC236}">
                <a16:creationId xmlns:a16="http://schemas.microsoft.com/office/drawing/2014/main" id="{4FC333D1-ADB0-4F94-9ED2-EFD80950E989}"/>
              </a:ext>
            </a:extLst>
          </p:cNvPr>
          <p:cNvSpPr txBox="1">
            <a:spLocks/>
          </p:cNvSpPr>
          <p:nvPr/>
        </p:nvSpPr>
        <p:spPr>
          <a:xfrm>
            <a:off x="890471" y="3528772"/>
            <a:ext cx="2164157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endParaRPr lang="en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6481B3D8-94EE-4441-AF7D-2A7CBE0E14A6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6476422" y="2160768"/>
            <a:ext cx="2342810" cy="579044"/>
          </a:xfrm>
        </p:spPr>
        <p:txBody>
          <a:bodyPr/>
          <a:lstStyle/>
          <a:p>
            <a:pPr marL="0" indent="0" algn="r"/>
            <a:r>
              <a:rPr lang="en">
                <a:latin typeface="Exo 2"/>
              </a:rPr>
              <a:t>Degree Distribution Retrieval</a:t>
            </a:r>
            <a:endParaRPr lang="en-US">
              <a:latin typeface="Exo 2"/>
            </a:endParaRPr>
          </a:p>
          <a:p>
            <a:pPr marL="0" indent="0" algn="r"/>
            <a:r>
              <a:rPr lang="en">
                <a:latin typeface="Exo 2"/>
              </a:rPr>
              <a:t>Degree Distribution Fitting</a:t>
            </a:r>
            <a:endParaRPr lang="en-US">
              <a:latin typeface="Exo 2"/>
            </a:endParaRPr>
          </a:p>
          <a:p>
            <a:endParaRPr lang="it-IT">
              <a:latin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56812" y="-99494"/>
            <a:ext cx="3257535" cy="57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t-IT" sz="2200"/>
              <a:t>STRETCHING</a:t>
            </a:r>
            <a:r>
              <a:rPr lang="it-IT"/>
              <a:t> 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58FBEA-4803-4EA7-B6D2-45E52F1A9A2B}"/>
              </a:ext>
            </a:extLst>
          </p:cNvPr>
          <p:cNvSpPr txBox="1"/>
          <p:nvPr/>
        </p:nvSpPr>
        <p:spPr>
          <a:xfrm>
            <a:off x="709970" y="812467"/>
            <a:ext cx="77181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solidFill>
                  <a:schemeClr val="tx1"/>
                </a:solidFill>
                <a:latin typeface="Exo 2"/>
              </a:rPr>
              <a:t>Trajectories</a:t>
            </a:r>
            <a:r>
              <a:rPr lang="it-IT">
                <a:solidFill>
                  <a:schemeClr val="tx1"/>
                </a:solidFill>
                <a:latin typeface="Exo 2"/>
              </a:rPr>
              <a:t> are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stretched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considering</a:t>
            </a:r>
            <a:r>
              <a:rPr lang="it-IT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number</a:t>
            </a:r>
            <a:r>
              <a:rPr lang="it-IT" b="1">
                <a:solidFill>
                  <a:schemeClr val="tx1"/>
                </a:solidFill>
                <a:latin typeface="Exo 2"/>
              </a:rPr>
              <a:t> of new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as</a:t>
            </a:r>
            <a:r>
              <a:rPr lang="it-IT">
                <a:solidFill>
                  <a:schemeClr val="tx1"/>
                </a:solidFill>
                <a:latin typeface="Exo 2"/>
              </a:rPr>
              <a:t> event.</a:t>
            </a:r>
          </a:p>
        </p:txBody>
      </p:sp>
      <p:cxnSp>
        <p:nvCxnSpPr>
          <p:cNvPr id="17" name="Google Shape;207;p37">
            <a:extLst>
              <a:ext uri="{FF2B5EF4-FFF2-40B4-BE49-F238E27FC236}">
                <a16:creationId xmlns:a16="http://schemas.microsoft.com/office/drawing/2014/main" id="{7C9DBFAF-E78F-4DD1-9557-7ABBD7C45E44}"/>
              </a:ext>
            </a:extLst>
          </p:cNvPr>
          <p:cNvCxnSpPr/>
          <p:nvPr/>
        </p:nvCxnSpPr>
        <p:spPr>
          <a:xfrm flipV="1">
            <a:off x="4319013" y="756359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8;p37">
            <a:extLst>
              <a:ext uri="{FF2B5EF4-FFF2-40B4-BE49-F238E27FC236}">
                <a16:creationId xmlns:a16="http://schemas.microsoft.com/office/drawing/2014/main" id="{2D86E640-9BFE-456A-B8FD-CB21BD65BF65}"/>
              </a:ext>
            </a:extLst>
          </p:cNvPr>
          <p:cNvCxnSpPr/>
          <p:nvPr/>
        </p:nvCxnSpPr>
        <p:spPr>
          <a:xfrm flipV="1">
            <a:off x="797214" y="1214273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5">
            <a:extLst>
              <a:ext uri="{FF2B5EF4-FFF2-40B4-BE49-F238E27FC236}">
                <a16:creationId xmlns:a16="http://schemas.microsoft.com/office/drawing/2014/main" id="{706BF4CD-8CA7-2AF6-26B9-571004B3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8" y="1340910"/>
            <a:ext cx="8350623" cy="37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56812" y="-99494"/>
            <a:ext cx="3257535" cy="57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t-IT" sz="2200"/>
              <a:t>STRETCHING</a:t>
            </a:r>
            <a:r>
              <a:rPr lang="it-IT"/>
              <a:t> 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58FBEA-4803-4EA7-B6D2-45E52F1A9A2B}"/>
              </a:ext>
            </a:extLst>
          </p:cNvPr>
          <p:cNvSpPr txBox="1"/>
          <p:nvPr/>
        </p:nvSpPr>
        <p:spPr>
          <a:xfrm>
            <a:off x="709970" y="812467"/>
            <a:ext cx="77181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solidFill>
                  <a:schemeClr val="tx1"/>
                </a:solidFill>
                <a:latin typeface="Exo 2"/>
              </a:rPr>
              <a:t>Trajectories</a:t>
            </a:r>
            <a:r>
              <a:rPr lang="it-IT">
                <a:solidFill>
                  <a:schemeClr val="tx1"/>
                </a:solidFill>
                <a:latin typeface="Exo 2"/>
              </a:rPr>
              <a:t> are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stretched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considering</a:t>
            </a:r>
            <a:r>
              <a:rPr lang="it-IT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number</a:t>
            </a:r>
            <a:r>
              <a:rPr lang="it-IT" b="1">
                <a:solidFill>
                  <a:schemeClr val="tx1"/>
                </a:solidFill>
                <a:latin typeface="Exo 2"/>
              </a:rPr>
              <a:t> of new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publications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as</a:t>
            </a:r>
            <a:r>
              <a:rPr lang="it-IT">
                <a:solidFill>
                  <a:schemeClr val="tx1"/>
                </a:solidFill>
                <a:latin typeface="Exo 2"/>
              </a:rPr>
              <a:t> event.</a:t>
            </a:r>
          </a:p>
        </p:txBody>
      </p:sp>
      <p:cxnSp>
        <p:nvCxnSpPr>
          <p:cNvPr id="17" name="Google Shape;207;p37">
            <a:extLst>
              <a:ext uri="{FF2B5EF4-FFF2-40B4-BE49-F238E27FC236}">
                <a16:creationId xmlns:a16="http://schemas.microsoft.com/office/drawing/2014/main" id="{7C9DBFAF-E78F-4DD1-9557-7ABBD7C45E44}"/>
              </a:ext>
            </a:extLst>
          </p:cNvPr>
          <p:cNvCxnSpPr/>
          <p:nvPr/>
        </p:nvCxnSpPr>
        <p:spPr>
          <a:xfrm flipV="1">
            <a:off x="4319013" y="756359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8;p37">
            <a:extLst>
              <a:ext uri="{FF2B5EF4-FFF2-40B4-BE49-F238E27FC236}">
                <a16:creationId xmlns:a16="http://schemas.microsoft.com/office/drawing/2014/main" id="{2D86E640-9BFE-456A-B8FD-CB21BD65BF65}"/>
              </a:ext>
            </a:extLst>
          </p:cNvPr>
          <p:cNvCxnSpPr/>
          <p:nvPr/>
        </p:nvCxnSpPr>
        <p:spPr>
          <a:xfrm flipV="1">
            <a:off x="797214" y="1214273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4">
            <a:extLst>
              <a:ext uri="{FF2B5EF4-FFF2-40B4-BE49-F238E27FC236}">
                <a16:creationId xmlns:a16="http://schemas.microsoft.com/office/drawing/2014/main" id="{D1C9B7D1-C2CD-D212-7A1C-A9EB00574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2" y="1379717"/>
            <a:ext cx="8128746" cy="36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8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56812" y="-99494"/>
            <a:ext cx="3257535" cy="57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t-IT" sz="2200"/>
              <a:t>STRETCHING</a:t>
            </a:r>
            <a:r>
              <a:rPr lang="it-IT"/>
              <a:t> 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58FBEA-4803-4EA7-B6D2-45E52F1A9A2B}"/>
              </a:ext>
            </a:extLst>
          </p:cNvPr>
          <p:cNvSpPr txBox="1"/>
          <p:nvPr/>
        </p:nvSpPr>
        <p:spPr>
          <a:xfrm>
            <a:off x="716694" y="852808"/>
            <a:ext cx="77181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Exo 2"/>
              </a:rPr>
              <a:t>For the fitting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presented</a:t>
            </a:r>
            <a:r>
              <a:rPr lang="it-IT">
                <a:solidFill>
                  <a:schemeClr val="tx1"/>
                </a:solidFill>
                <a:latin typeface="Exo 2"/>
              </a:rPr>
              <a:t> in the </a:t>
            </a:r>
            <a:r>
              <a:rPr lang="it-IT" err="1">
                <a:solidFill>
                  <a:schemeClr val="tx1"/>
                </a:solidFill>
                <a:latin typeface="Exo 2"/>
              </a:rPr>
              <a:t>next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section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considered</a:t>
            </a:r>
            <a:r>
              <a:rPr lang="it-IT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number</a:t>
            </a:r>
            <a:r>
              <a:rPr lang="it-IT" b="1">
                <a:solidFill>
                  <a:schemeClr val="tx1"/>
                </a:solidFill>
                <a:latin typeface="Exo 2"/>
              </a:rPr>
              <a:t> of new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collaborations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as</a:t>
            </a:r>
            <a:r>
              <a:rPr lang="it-IT">
                <a:solidFill>
                  <a:schemeClr val="tx1"/>
                </a:solidFill>
                <a:latin typeface="Exo 2"/>
              </a:rPr>
              <a:t> event, </a:t>
            </a:r>
            <a:r>
              <a:rPr lang="it-IT" err="1">
                <a:solidFill>
                  <a:schemeClr val="tx1"/>
                </a:solidFill>
                <a:latin typeface="Exo 2"/>
              </a:rPr>
              <a:t>representing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better</a:t>
            </a:r>
            <a:r>
              <a:rPr lang="it-IT">
                <a:solidFill>
                  <a:schemeClr val="tx1"/>
                </a:solidFill>
                <a:latin typeface="Exo 2"/>
              </a:rPr>
              <a:t> the </a:t>
            </a:r>
            <a:r>
              <a:rPr lang="en-US">
                <a:latin typeface="Exo 2"/>
              </a:rPr>
              <a:t>logarithmic </a:t>
            </a:r>
            <a:r>
              <a:rPr lang="en-US">
                <a:solidFill>
                  <a:schemeClr val="tx1"/>
                </a:solidFill>
                <a:latin typeface="Exo 2"/>
              </a:rPr>
              <a:t>shape of the </a:t>
            </a:r>
            <a:r>
              <a:rPr lang="en-US">
                <a:latin typeface="Exo 2"/>
              </a:rPr>
              <a:t>theoretical </a:t>
            </a:r>
            <a:r>
              <a:rPr lang="en-US">
                <a:solidFill>
                  <a:schemeClr val="tx1"/>
                </a:solidFill>
                <a:latin typeface="Exo 2"/>
              </a:rPr>
              <a:t>model</a:t>
            </a:r>
            <a:r>
              <a:rPr lang="it-IT">
                <a:solidFill>
                  <a:schemeClr val="tx1"/>
                </a:solidFill>
                <a:latin typeface="Exo 2"/>
              </a:rPr>
              <a:t>. ​</a:t>
            </a:r>
          </a:p>
        </p:txBody>
      </p:sp>
      <p:cxnSp>
        <p:nvCxnSpPr>
          <p:cNvPr id="17" name="Google Shape;207;p37">
            <a:extLst>
              <a:ext uri="{FF2B5EF4-FFF2-40B4-BE49-F238E27FC236}">
                <a16:creationId xmlns:a16="http://schemas.microsoft.com/office/drawing/2014/main" id="{7C9DBFAF-E78F-4DD1-9557-7ABBD7C45E44}"/>
              </a:ext>
            </a:extLst>
          </p:cNvPr>
          <p:cNvCxnSpPr/>
          <p:nvPr/>
        </p:nvCxnSpPr>
        <p:spPr>
          <a:xfrm flipV="1">
            <a:off x="4319013" y="756359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08;p37">
            <a:extLst>
              <a:ext uri="{FF2B5EF4-FFF2-40B4-BE49-F238E27FC236}">
                <a16:creationId xmlns:a16="http://schemas.microsoft.com/office/drawing/2014/main" id="{2D86E640-9BFE-456A-B8FD-CB21BD65BF65}"/>
              </a:ext>
            </a:extLst>
          </p:cNvPr>
          <p:cNvCxnSpPr/>
          <p:nvPr/>
        </p:nvCxnSpPr>
        <p:spPr>
          <a:xfrm flipV="1">
            <a:off x="770320" y="1463043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2">
            <a:extLst>
              <a:ext uri="{FF2B5EF4-FFF2-40B4-BE49-F238E27FC236}">
                <a16:creationId xmlns:a16="http://schemas.microsoft.com/office/drawing/2014/main" id="{BFADDBB2-B6A8-5140-6DC2-85F8CC6E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6" y="1588050"/>
            <a:ext cx="7832911" cy="347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3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2;p38">
            <a:extLst>
              <a:ext uri="{FF2B5EF4-FFF2-40B4-BE49-F238E27FC236}">
                <a16:creationId xmlns:a16="http://schemas.microsoft.com/office/drawing/2014/main" id="{A05B4F73-0DC6-4161-B59C-32D7D1B08E14}"/>
              </a:ext>
            </a:extLst>
          </p:cNvPr>
          <p:cNvSpPr/>
          <p:nvPr/>
        </p:nvSpPr>
        <p:spPr>
          <a:xfrm>
            <a:off x="5765138" y="1316402"/>
            <a:ext cx="2817535" cy="8098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294401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FITTING TRAJECTORIES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776326" y="1282884"/>
            <a:ext cx="443285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Exo 2"/>
              </a:rPr>
              <a:t>Average trajectories are fitted one by one  using the </a:t>
            </a:r>
            <a:r>
              <a:rPr lang="en-US" b="1">
                <a:latin typeface="Exo 2"/>
              </a:rPr>
              <a:t>logarithmic function </a:t>
            </a:r>
            <a:r>
              <a:rPr lang="en-US">
                <a:latin typeface="Exo 2"/>
              </a:rPr>
              <a:t>representing the theoretical vertex trajectory.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58CAF03-0E90-43AD-99DF-A12C2B429834}"/>
              </a:ext>
            </a:extLst>
          </p:cNvPr>
          <p:cNvSpPr txBox="1"/>
          <p:nvPr/>
        </p:nvSpPr>
        <p:spPr>
          <a:xfrm>
            <a:off x="5532139" y="2735069"/>
            <a:ext cx="352901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Exo 2"/>
              </a:rPr>
              <a:t>The fitting works better for trajectories with a low starting year, they contain enough data to show the logarithmic behavior we are trying to fit.</a:t>
            </a:r>
            <a:endParaRPr lang="it-IT">
              <a:latin typeface="Exo 2"/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AE6C3C4F-8477-4FE4-93CF-2FC178058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32" y="1321751"/>
            <a:ext cx="2665269" cy="670474"/>
          </a:xfrm>
          <a:prstGeom prst="rect">
            <a:avLst/>
          </a:prstGeom>
        </p:spPr>
      </p:pic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358262" y="1019239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" y="4765957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3">
            <a:extLst>
              <a:ext uri="{FF2B5EF4-FFF2-40B4-BE49-F238E27FC236}">
                <a16:creationId xmlns:a16="http://schemas.microsoft.com/office/drawing/2014/main" id="{D0026F43-F152-BCD7-759A-B5E6B2A4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3" y="2123124"/>
            <a:ext cx="5304864" cy="23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22;p38">
            <a:extLst>
              <a:ext uri="{FF2B5EF4-FFF2-40B4-BE49-F238E27FC236}">
                <a16:creationId xmlns:a16="http://schemas.microsoft.com/office/drawing/2014/main" id="{6F19EADC-FA58-CEEF-8732-27273CE17984}"/>
              </a:ext>
            </a:extLst>
          </p:cNvPr>
          <p:cNvSpPr/>
          <p:nvPr/>
        </p:nvSpPr>
        <p:spPr>
          <a:xfrm>
            <a:off x="6121484" y="3158650"/>
            <a:ext cx="2891493" cy="136787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2;p38">
            <a:extLst>
              <a:ext uri="{FF2B5EF4-FFF2-40B4-BE49-F238E27FC236}">
                <a16:creationId xmlns:a16="http://schemas.microsoft.com/office/drawing/2014/main" id="{7EB25ADC-C6C0-3D9A-CA99-13A3BEDE5A8F}"/>
              </a:ext>
            </a:extLst>
          </p:cNvPr>
          <p:cNvSpPr/>
          <p:nvPr/>
        </p:nvSpPr>
        <p:spPr>
          <a:xfrm>
            <a:off x="3095896" y="3185543"/>
            <a:ext cx="2891493" cy="125357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2;p38">
            <a:extLst>
              <a:ext uri="{FF2B5EF4-FFF2-40B4-BE49-F238E27FC236}">
                <a16:creationId xmlns:a16="http://schemas.microsoft.com/office/drawing/2014/main" id="{25D02445-AF97-DF56-6463-9C84D734A4D4}"/>
              </a:ext>
            </a:extLst>
          </p:cNvPr>
          <p:cNvSpPr/>
          <p:nvPr/>
        </p:nvSpPr>
        <p:spPr>
          <a:xfrm>
            <a:off x="130820" y="3185543"/>
            <a:ext cx="2891493" cy="125357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56812" y="-99494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GENERAL FITTING</a:t>
            </a:r>
            <a:endParaRPr lang="it-IT" sz="2400" b="0"/>
          </a:p>
          <a:p>
            <a:endParaRPr lang="it-IT" sz="240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85BEE6-6C16-4B50-8BD4-FDCD1C514974}"/>
              </a:ext>
            </a:extLst>
          </p:cNvPr>
          <p:cNvSpPr txBox="1"/>
          <p:nvPr/>
        </p:nvSpPr>
        <p:spPr>
          <a:xfrm>
            <a:off x="267092" y="811324"/>
            <a:ext cx="855928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Exo 2"/>
              </a:rPr>
              <a:t>Then has been tried to find the best couple of parameters α and  σ  able to fit all curves minimizing the total error on the fitting, for four different kind of error, and obtaining so four couples of </a:t>
            </a:r>
            <a:r>
              <a:rPr lang="en-US" sz="1200" b="1">
                <a:latin typeface="Exo 2"/>
              </a:rPr>
              <a:t>optimal parameters.</a:t>
            </a:r>
          </a:p>
          <a:p>
            <a:endParaRPr lang="en-US" sz="1200" b="1">
              <a:latin typeface="Exo 2"/>
            </a:endParaRPr>
          </a:p>
          <a:p>
            <a:r>
              <a:rPr lang="en-US" sz="1200">
                <a:latin typeface="Exo 2"/>
              </a:rPr>
              <a:t>Given a </a:t>
            </a:r>
            <a:r>
              <a:rPr lang="en-US" sz="1200" b="1">
                <a:latin typeface="Exo 2"/>
              </a:rPr>
              <a:t>starting event </a:t>
            </a:r>
            <a:r>
              <a:rPr lang="en-US" sz="1200" b="1" err="1">
                <a:latin typeface="Exo 2"/>
              </a:rPr>
              <a:t>i</a:t>
            </a:r>
            <a:r>
              <a:rPr lang="en-US" sz="1200">
                <a:latin typeface="Exo 2"/>
              </a:rPr>
              <a:t> and a </a:t>
            </a:r>
            <a:r>
              <a:rPr lang="en-US" sz="1200" b="1">
                <a:latin typeface="Exo 2"/>
              </a:rPr>
              <a:t>generic event </a:t>
            </a:r>
            <a:r>
              <a:rPr lang="en-US" sz="1200" b="1"/>
              <a:t>e</a:t>
            </a:r>
            <a:r>
              <a:rPr lang="en-US" sz="1200" b="1">
                <a:latin typeface="Exo 2"/>
              </a:rPr>
              <a:t>:</a:t>
            </a:r>
          </a:p>
          <a:p>
            <a:endParaRPr lang="en-US" sz="1200">
              <a:latin typeface="Exo 2"/>
            </a:endParaRPr>
          </a:p>
          <a:p>
            <a:r>
              <a:rPr lang="en-US" sz="1200">
                <a:latin typeface="Exo 2"/>
              </a:rPr>
              <a:t>- </a:t>
            </a:r>
            <a:r>
              <a:rPr lang="en-US" sz="1200" b="1" err="1">
                <a:latin typeface="Exo 2"/>
              </a:rPr>
              <a:t>r_i</a:t>
            </a:r>
            <a:r>
              <a:rPr lang="en-US" sz="1200" b="1">
                <a:latin typeface="Exo 2"/>
              </a:rPr>
              <a:t>(e)</a:t>
            </a:r>
            <a:r>
              <a:rPr lang="en-US" sz="1200">
                <a:latin typeface="Exo 2"/>
              </a:rPr>
              <a:t> is the </a:t>
            </a:r>
            <a:r>
              <a:rPr lang="en-US" sz="1200" b="1">
                <a:latin typeface="Exo 2"/>
              </a:rPr>
              <a:t>real average trajectory</a:t>
            </a:r>
            <a:r>
              <a:rPr lang="en-US" sz="1200">
                <a:latin typeface="Exo 2"/>
              </a:rPr>
              <a:t> for authors who started to publish at the event </a:t>
            </a:r>
            <a:r>
              <a:rPr lang="en-US" sz="1200" b="1" err="1">
                <a:latin typeface="Exo 2"/>
              </a:rPr>
              <a:t>i</a:t>
            </a:r>
            <a:r>
              <a:rPr lang="en-US" sz="1200" b="1">
                <a:latin typeface="Exo 2"/>
              </a:rPr>
              <a:t>;</a:t>
            </a:r>
          </a:p>
          <a:p>
            <a:endParaRPr lang="en-US" sz="1200" b="1">
              <a:latin typeface="Exo 2"/>
            </a:endParaRPr>
          </a:p>
          <a:p>
            <a:r>
              <a:rPr lang="en-US" sz="1200">
                <a:latin typeface="Exo 2"/>
              </a:rPr>
              <a:t>- </a:t>
            </a:r>
            <a:r>
              <a:rPr lang="en-US" sz="1200" b="1" err="1">
                <a:latin typeface="Exo 2"/>
              </a:rPr>
              <a:t>f_i</a:t>
            </a:r>
            <a:r>
              <a:rPr lang="en-US" sz="1200" b="1">
                <a:latin typeface="Exo 2"/>
              </a:rPr>
              <a:t>(e)</a:t>
            </a:r>
            <a:r>
              <a:rPr lang="en-US" sz="1200">
                <a:latin typeface="Exo 2"/>
              </a:rPr>
              <a:t> is the </a:t>
            </a:r>
            <a:r>
              <a:rPr lang="en-US" sz="1200" b="1">
                <a:latin typeface="Exo 2"/>
              </a:rPr>
              <a:t>fitting function</a:t>
            </a:r>
            <a:r>
              <a:rPr lang="en-US" sz="1200">
                <a:latin typeface="Exo 2"/>
              </a:rPr>
              <a:t> associated with </a:t>
            </a:r>
            <a:r>
              <a:rPr lang="en-US" sz="1200" b="1" err="1">
                <a:latin typeface="Exo 2"/>
              </a:rPr>
              <a:t>r_i</a:t>
            </a:r>
            <a:r>
              <a:rPr lang="en-US" sz="1200" b="1">
                <a:latin typeface="Exo 2"/>
              </a:rPr>
              <a:t>(e);</a:t>
            </a:r>
            <a:endParaRPr lang="en-US" sz="1200">
              <a:latin typeface="Exo 2"/>
            </a:endParaRPr>
          </a:p>
          <a:p>
            <a:endParaRPr lang="en-US" sz="1200" b="1">
              <a:latin typeface="Exo 2"/>
            </a:endParaRPr>
          </a:p>
          <a:p>
            <a:r>
              <a:rPr lang="en-US" sz="1200">
                <a:latin typeface="Exo 2"/>
              </a:rPr>
              <a:t>- </a:t>
            </a:r>
            <a:r>
              <a:rPr lang="en-US" sz="1200" b="1" err="1">
                <a:latin typeface="Exo 2"/>
              </a:rPr>
              <a:t>f_i</a:t>
            </a:r>
            <a:r>
              <a:rPr lang="en-US" sz="1200" b="1">
                <a:latin typeface="Exo 2"/>
              </a:rPr>
              <a:t>^*(e)</a:t>
            </a:r>
            <a:r>
              <a:rPr lang="en-US" sz="1200">
                <a:latin typeface="Exo 2"/>
              </a:rPr>
              <a:t> is the </a:t>
            </a:r>
            <a:r>
              <a:rPr lang="en-US" sz="1200" b="1">
                <a:latin typeface="Exo 2"/>
              </a:rPr>
              <a:t>general fitting function</a:t>
            </a:r>
            <a:r>
              <a:rPr lang="en-US" sz="1200">
                <a:latin typeface="Exo 2"/>
              </a:rPr>
              <a:t> of which we want to optimize the parameters, for authors who started to publish at the event </a:t>
            </a:r>
            <a:r>
              <a:rPr lang="en-US" sz="1200" b="1" err="1">
                <a:latin typeface="Exo 2"/>
              </a:rPr>
              <a:t>i</a:t>
            </a:r>
            <a:r>
              <a:rPr lang="en-US" sz="1200" b="1">
                <a:latin typeface="Exo 2"/>
              </a:rPr>
              <a:t>.</a:t>
            </a:r>
            <a:endParaRPr lang="en-US" sz="1200">
              <a:latin typeface="Exo 2"/>
            </a:endParaRPr>
          </a:p>
          <a:p>
            <a:endParaRPr lang="en-US" sz="1200">
              <a:latin typeface="Exo 2"/>
            </a:endParaRPr>
          </a:p>
        </p:txBody>
      </p:sp>
      <p:cxnSp>
        <p:nvCxnSpPr>
          <p:cNvPr id="42" name="Google Shape;208;p37">
            <a:extLst>
              <a:ext uri="{FF2B5EF4-FFF2-40B4-BE49-F238E27FC236}">
                <a16:creationId xmlns:a16="http://schemas.microsoft.com/office/drawing/2014/main" id="{5DD6ABA2-1B65-4F8F-A050-F372E353187E}"/>
              </a:ext>
            </a:extLst>
          </p:cNvPr>
          <p:cNvCxnSpPr/>
          <p:nvPr/>
        </p:nvCxnSpPr>
        <p:spPr>
          <a:xfrm flipV="1">
            <a:off x="0" y="666035"/>
            <a:ext cx="4569883" cy="310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207;p37">
            <a:extLst>
              <a:ext uri="{FF2B5EF4-FFF2-40B4-BE49-F238E27FC236}">
                <a16:creationId xmlns:a16="http://schemas.microsoft.com/office/drawing/2014/main" id="{E17E29DF-9B33-4E20-BDDA-13F061E7FB65}"/>
              </a:ext>
            </a:extLst>
          </p:cNvPr>
          <p:cNvCxnSpPr/>
          <p:nvPr/>
        </p:nvCxnSpPr>
        <p:spPr>
          <a:xfrm flipV="1">
            <a:off x="3956638" y="4714170"/>
            <a:ext cx="5190513" cy="14965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188C38B-A3CB-1F0D-F068-7A3DFB1D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12" y="3160986"/>
            <a:ext cx="2743200" cy="1120975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C8BBFF41-2AA8-55C2-5B46-0D531FBE0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655" b="28571"/>
          <a:stretch/>
        </p:blipFill>
        <p:spPr>
          <a:xfrm>
            <a:off x="8307202" y="3203202"/>
            <a:ext cx="473164" cy="168890"/>
          </a:xfrm>
          <a:prstGeom prst="rect">
            <a:avLst/>
          </a:prstGeom>
        </p:spPr>
      </p:pic>
      <p:pic>
        <p:nvPicPr>
          <p:cNvPr id="8" name="Immagine 9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20FCD382-CE0D-B92E-04E9-CA8DC38F2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" y="3184186"/>
            <a:ext cx="2743200" cy="1007339"/>
          </a:xfrm>
          <a:prstGeom prst="rect">
            <a:avLst/>
          </a:prstGeom>
        </p:spPr>
      </p:pic>
      <p:pic>
        <p:nvPicPr>
          <p:cNvPr id="10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FBCA4B6-B171-2E56-316B-C05F6A345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0" y="3188728"/>
            <a:ext cx="2743200" cy="10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GENERAL FITTING</a:t>
            </a:r>
            <a:endParaRPr lang="it-IT" sz="2400" b="0"/>
          </a:p>
          <a:p>
            <a:endParaRPr lang="it-IT" sz="2400"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2795E6F0-3DA0-474C-9CA0-71EB848B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" y="912612"/>
            <a:ext cx="8491817" cy="37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55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GENERAL FITTING</a:t>
            </a:r>
            <a:endParaRPr lang="it-IT" sz="2400" b="0"/>
          </a:p>
          <a:p>
            <a:endParaRPr lang="it-IT" sz="2400"/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3A3D74C4-FBF8-4EC1-9DD5-EA5306ECB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1" y="879431"/>
            <a:ext cx="8478370" cy="36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89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3198107" y="2444742"/>
            <a:ext cx="406584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NEXT STEPS</a:t>
            </a:r>
            <a:endParaRPr lang="it-IT"/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420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38">
            <a:extLst>
              <a:ext uri="{FF2B5EF4-FFF2-40B4-BE49-F238E27FC236}">
                <a16:creationId xmlns:a16="http://schemas.microsoft.com/office/drawing/2014/main" id="{1AA41CF8-E9B8-42CA-B280-EF2C9D6CDD33}"/>
              </a:ext>
            </a:extLst>
          </p:cNvPr>
          <p:cNvSpPr txBox="1">
            <a:spLocks/>
          </p:cNvSpPr>
          <p:nvPr/>
        </p:nvSpPr>
        <p:spPr>
          <a:xfrm>
            <a:off x="1192851" y="628257"/>
            <a:ext cx="6139585" cy="452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NEXT STEPS</a:t>
            </a:r>
          </a:p>
          <a:p>
            <a:endParaRPr lang="en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2B9B83-F0E0-4CBE-A1D4-FA87D295BDF4}"/>
              </a:ext>
            </a:extLst>
          </p:cNvPr>
          <p:cNvSpPr txBox="1"/>
          <p:nvPr/>
        </p:nvSpPr>
        <p:spPr>
          <a:xfrm>
            <a:off x="-4787610" y="2991035"/>
            <a:ext cx="80035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B35CA2-EF1B-4B81-A474-58953E33B984}"/>
              </a:ext>
            </a:extLst>
          </p:cNvPr>
          <p:cNvSpPr txBox="1"/>
          <p:nvPr/>
        </p:nvSpPr>
        <p:spPr>
          <a:xfrm>
            <a:off x="693593" y="1550843"/>
            <a:ext cx="77633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>
              <a:solidFill>
                <a:schemeClr val="tx1"/>
              </a:solidFill>
              <a:latin typeface="Exo 2"/>
            </a:endParaRPr>
          </a:p>
        </p:txBody>
      </p:sp>
      <p:cxnSp>
        <p:nvCxnSpPr>
          <p:cNvPr id="9" name="Google Shape;208;p37">
            <a:extLst>
              <a:ext uri="{FF2B5EF4-FFF2-40B4-BE49-F238E27FC236}">
                <a16:creationId xmlns:a16="http://schemas.microsoft.com/office/drawing/2014/main" id="{F56CF0FA-C5AF-43AC-B5ED-2A2AF9E2D615}"/>
              </a:ext>
            </a:extLst>
          </p:cNvPr>
          <p:cNvCxnSpPr/>
          <p:nvPr/>
        </p:nvCxnSpPr>
        <p:spPr>
          <a:xfrm flipV="1">
            <a:off x="0" y="1367027"/>
            <a:ext cx="4554918" cy="1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07;p37">
            <a:extLst>
              <a:ext uri="{FF2B5EF4-FFF2-40B4-BE49-F238E27FC236}">
                <a16:creationId xmlns:a16="http://schemas.microsoft.com/office/drawing/2014/main" id="{5396D2D6-6E57-40C4-9B6D-ECAA49E7FECF}"/>
              </a:ext>
            </a:extLst>
          </p:cNvPr>
          <p:cNvCxnSpPr/>
          <p:nvPr/>
        </p:nvCxnSpPr>
        <p:spPr>
          <a:xfrm>
            <a:off x="4552404" y="3852325"/>
            <a:ext cx="4574399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8C995B-0076-4962-A26F-7C8D2473998E}"/>
              </a:ext>
            </a:extLst>
          </p:cNvPr>
          <p:cNvSpPr txBox="1"/>
          <p:nvPr/>
        </p:nvSpPr>
        <p:spPr>
          <a:xfrm>
            <a:off x="80683" y="1529603"/>
            <a:ext cx="898935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dirty="0">
                <a:latin typeface="Exo 2"/>
              </a:rPr>
              <a:t>The </a:t>
            </a:r>
            <a:r>
              <a:rPr lang="it-IT" sz="1600" dirty="0" err="1">
                <a:latin typeface="Exo 2"/>
              </a:rPr>
              <a:t>underlying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theoretical</a:t>
            </a:r>
            <a:r>
              <a:rPr lang="it-IT" sz="1600" dirty="0">
                <a:latin typeface="Exo 2"/>
              </a:rPr>
              <a:t> model </a:t>
            </a:r>
            <a:r>
              <a:rPr lang="it-IT" sz="1600" dirty="0" err="1">
                <a:latin typeface="Exo 2"/>
              </a:rPr>
              <a:t>is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probably</a:t>
            </a:r>
            <a:r>
              <a:rPr lang="it-IT" sz="1600" dirty="0">
                <a:latin typeface="Exo 2"/>
              </a:rPr>
              <a:t> more </a:t>
            </a:r>
            <a:r>
              <a:rPr lang="it-IT" sz="1600" dirty="0" err="1">
                <a:latin typeface="Exo 2"/>
              </a:rPr>
              <a:t>complex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than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we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assumed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at</a:t>
            </a:r>
            <a:r>
              <a:rPr lang="it-IT" sz="1600" dirty="0">
                <a:latin typeface="Exo 2"/>
              </a:rPr>
              <a:t> the </a:t>
            </a:r>
            <a:r>
              <a:rPr lang="it-IT" sz="1600" dirty="0" err="1">
                <a:latin typeface="Exo 2"/>
              </a:rPr>
              <a:t>beginning</a:t>
            </a:r>
            <a:endParaRPr lang="it-IT" sz="1600" dirty="0">
              <a:latin typeface="Exo 2"/>
            </a:endParaRPr>
          </a:p>
          <a:p>
            <a:endParaRPr lang="it-IT" sz="1600" dirty="0">
              <a:latin typeface="Exo 2"/>
            </a:endParaRPr>
          </a:p>
          <a:p>
            <a:r>
              <a:rPr lang="it-IT" sz="1600" b="1" dirty="0">
                <a:latin typeface="Exo 2"/>
              </a:rPr>
              <a:t>Next step</a:t>
            </a:r>
            <a:r>
              <a:rPr lang="it-IT" sz="1600" dirty="0">
                <a:latin typeface="Exo 2"/>
              </a:rPr>
              <a:t>: the </a:t>
            </a:r>
            <a:r>
              <a:rPr lang="it-IT" sz="1600" dirty="0" err="1">
                <a:latin typeface="Exo 2"/>
              </a:rPr>
              <a:t>analysis</a:t>
            </a:r>
            <a:r>
              <a:rPr lang="it-IT" sz="1600" dirty="0">
                <a:latin typeface="Exo 2"/>
              </a:rPr>
              <a:t> of data from </a:t>
            </a:r>
            <a:r>
              <a:rPr lang="it-IT" sz="1600" dirty="0" err="1">
                <a:latin typeface="Exo 2"/>
              </a:rPr>
              <a:t>other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research</a:t>
            </a:r>
            <a:r>
              <a:rPr lang="it-IT" sz="1600" dirty="0">
                <a:latin typeface="Exo 2"/>
              </a:rPr>
              <a:t> field.</a:t>
            </a:r>
          </a:p>
          <a:p>
            <a:endParaRPr lang="it-IT" sz="1600" dirty="0">
              <a:solidFill>
                <a:schemeClr val="tx1"/>
              </a:solidFill>
              <a:latin typeface="Exo 2"/>
            </a:endParaRPr>
          </a:p>
          <a:p>
            <a:r>
              <a:rPr lang="it-IT" sz="1600" b="1" dirty="0">
                <a:latin typeface="Exo 2"/>
              </a:rPr>
              <a:t>Next step</a:t>
            </a:r>
            <a:r>
              <a:rPr lang="it-IT" sz="1600" dirty="0">
                <a:latin typeface="Exo 2"/>
              </a:rPr>
              <a:t>:  </a:t>
            </a:r>
            <a:r>
              <a:rPr lang="it-IT" sz="1600" dirty="0" err="1">
                <a:latin typeface="Exo 2"/>
              </a:rPr>
              <a:t>two</a:t>
            </a:r>
            <a:r>
              <a:rPr lang="it-IT" sz="1600" dirty="0">
                <a:latin typeface="Exo 2"/>
              </a:rPr>
              <a:t> subset of </a:t>
            </a:r>
            <a:r>
              <a:rPr lang="it-IT" sz="1600" dirty="0" err="1">
                <a:latin typeface="Exo 2"/>
              </a:rPr>
              <a:t>authors</a:t>
            </a:r>
            <a:r>
              <a:rPr lang="it-IT" sz="1600" dirty="0">
                <a:latin typeface="Exo 2"/>
              </a:rPr>
              <a:t> ,</a:t>
            </a:r>
            <a:r>
              <a:rPr lang="it-IT" sz="1600" dirty="0" err="1">
                <a:latin typeface="Exo 2"/>
              </a:rPr>
              <a:t>granted</a:t>
            </a:r>
            <a:r>
              <a:rPr lang="it-IT" sz="1600" dirty="0">
                <a:latin typeface="Exo 2"/>
              </a:rPr>
              <a:t> and non-</a:t>
            </a:r>
            <a:r>
              <a:rPr lang="it-IT" sz="1600" dirty="0" err="1">
                <a:latin typeface="Exo 2"/>
              </a:rPr>
              <a:t>granted</a:t>
            </a:r>
            <a:r>
              <a:rPr lang="it-IT" sz="1600" dirty="0">
                <a:latin typeface="Exo 2"/>
              </a:rPr>
              <a:t>, with </a:t>
            </a:r>
            <a:r>
              <a:rPr lang="it-IT" sz="1600" dirty="0" err="1">
                <a:latin typeface="Exo 2"/>
              </a:rPr>
              <a:t>similar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trajectories</a:t>
            </a:r>
            <a:r>
              <a:rPr lang="it-IT" sz="1600" dirty="0">
                <a:latin typeface="Exo 2"/>
              </a:rPr>
              <a:t> up to the </a:t>
            </a:r>
            <a:r>
              <a:rPr lang="it-IT" sz="1600" dirty="0" err="1">
                <a:latin typeface="Exo 2"/>
              </a:rPr>
              <a:t>year</a:t>
            </a:r>
            <a:r>
              <a:rPr lang="it-IT" sz="1600" dirty="0">
                <a:latin typeface="Exo 2"/>
              </a:rPr>
              <a:t> of the </a:t>
            </a:r>
            <a:r>
              <a:rPr lang="it-IT" sz="1600" dirty="0" err="1">
                <a:latin typeface="Exo 2"/>
              </a:rPr>
              <a:t>grant</a:t>
            </a:r>
            <a:r>
              <a:rPr lang="it-IT" sz="1600" dirty="0">
                <a:latin typeface="Exo 2"/>
              </a:rPr>
              <a:t>; </a:t>
            </a:r>
            <a:r>
              <a:rPr lang="it-IT" sz="1600" dirty="0" err="1">
                <a:latin typeface="Exo 2"/>
              </a:rPr>
              <a:t>comparing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trajectories</a:t>
            </a:r>
            <a:r>
              <a:rPr lang="it-IT" sz="1600" dirty="0">
                <a:latin typeface="Exo 2"/>
              </a:rPr>
              <a:t> of </a:t>
            </a:r>
            <a:r>
              <a:rPr lang="it-IT" sz="1600" dirty="0" err="1">
                <a:latin typeface="Exo 2"/>
              </a:rPr>
              <a:t>granted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who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started</a:t>
            </a:r>
            <a:r>
              <a:rPr lang="it-IT" sz="1600" dirty="0">
                <a:latin typeface="Exo 2"/>
              </a:rPr>
              <a:t> </a:t>
            </a:r>
            <a:r>
              <a:rPr lang="it-IT" sz="1600" dirty="0" err="1">
                <a:latin typeface="Exo 2"/>
              </a:rPr>
              <a:t>at</a:t>
            </a:r>
            <a:r>
              <a:rPr lang="it-IT" sz="1600" dirty="0">
                <a:latin typeface="Exo 2"/>
              </a:rPr>
              <a:t> the </a:t>
            </a:r>
            <a:r>
              <a:rPr lang="it-IT" sz="1600" dirty="0" err="1">
                <a:latin typeface="Exo 2"/>
              </a:rPr>
              <a:t>same</a:t>
            </a:r>
            <a:r>
              <a:rPr lang="it-IT" sz="1600" dirty="0">
                <a:latin typeface="Exo 2"/>
              </a:rPr>
              <a:t> time with </a:t>
            </a:r>
            <a:r>
              <a:rPr lang="it-IT" sz="1600" dirty="0" err="1">
                <a:latin typeface="Exo 2"/>
              </a:rPr>
              <a:t>their</a:t>
            </a:r>
            <a:r>
              <a:rPr lang="it-IT" sz="1600" dirty="0">
                <a:latin typeface="Exo 2"/>
              </a:rPr>
              <a:t> controls</a:t>
            </a:r>
          </a:p>
          <a:p>
            <a:endParaRPr lang="it-IT" sz="1600" dirty="0">
              <a:solidFill>
                <a:schemeClr val="tx1"/>
              </a:solidFill>
              <a:latin typeface="Exo 2"/>
            </a:endParaRPr>
          </a:p>
          <a:p>
            <a:endParaRPr lang="it-IT" sz="1600" dirty="0"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881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Immagine che contiene testo, esterni, vicino, notte&#10;&#10;Descrizione generata automaticamente">
            <a:extLst>
              <a:ext uri="{FF2B5EF4-FFF2-40B4-BE49-F238E27FC236}">
                <a16:creationId xmlns:a16="http://schemas.microsoft.com/office/drawing/2014/main" id="{DE3CFB72-BC9B-4F59-9E4C-0F6EA2B2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902" y="-84204"/>
            <a:ext cx="10094766" cy="53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6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 lang="it-IT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46DF7C6C-CD8C-FE73-4979-888F55875F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171009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COLLABORATION DATA</a:t>
            </a:r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CAEED2-7B35-4BF3-A757-62A4A8382BF6}"/>
              </a:ext>
            </a:extLst>
          </p:cNvPr>
          <p:cNvSpPr txBox="1"/>
          <p:nvPr/>
        </p:nvSpPr>
        <p:spPr>
          <a:xfrm>
            <a:off x="860752" y="1175302"/>
            <a:ext cx="74131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Exo 2"/>
              </a:rPr>
              <a:t>The following data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about</a:t>
            </a:r>
            <a:r>
              <a:rPr lang="it-IT">
                <a:solidFill>
                  <a:schemeClr val="tx1"/>
                </a:solidFill>
                <a:latin typeface="Exo 2"/>
              </a:rPr>
              <a:t> the </a:t>
            </a:r>
            <a:r>
              <a:rPr lang="it-IT" err="1">
                <a:solidFill>
                  <a:schemeClr val="tx1"/>
                </a:solidFill>
                <a:latin typeface="Exo 2"/>
              </a:rPr>
              <a:t>total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number</a:t>
            </a:r>
            <a:r>
              <a:rPr lang="it-IT">
                <a:solidFill>
                  <a:schemeClr val="tx1"/>
                </a:solidFill>
                <a:latin typeface="Exo 2"/>
              </a:rPr>
              <a:t> of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collaborations</a:t>
            </a:r>
            <a:r>
              <a:rPr lang="it-IT" b="1">
                <a:solidFill>
                  <a:schemeClr val="tx1"/>
                </a:solidFill>
                <a:latin typeface="Exo 2"/>
              </a:rPr>
              <a:t> for computer science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b="1">
                <a:solidFill>
                  <a:schemeClr val="tx1"/>
                </a:solidFill>
                <a:latin typeface="Exo 2"/>
              </a:rPr>
              <a:t> in France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since</a:t>
            </a:r>
            <a:r>
              <a:rPr lang="it-IT" b="1">
                <a:solidFill>
                  <a:schemeClr val="tx1"/>
                </a:solidFill>
                <a:latin typeface="Exo 2"/>
              </a:rPr>
              <a:t> 1990 to 2018</a:t>
            </a:r>
            <a:r>
              <a:rPr lang="it-IT">
                <a:solidFill>
                  <a:schemeClr val="tx1"/>
                </a:solidFill>
                <a:latin typeface="Exo 2"/>
              </a:rPr>
              <a:t>. 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0AC56590-E861-4263-BADD-B69F3FE84A27}"/>
              </a:ext>
            </a:extLst>
          </p:cNvPr>
          <p:cNvCxnSpPr/>
          <p:nvPr/>
        </p:nvCxnSpPr>
        <p:spPr>
          <a:xfrm>
            <a:off x="3695841" y="9167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08;p37">
            <a:extLst>
              <a:ext uri="{FF2B5EF4-FFF2-40B4-BE49-F238E27FC236}">
                <a16:creationId xmlns:a16="http://schemas.microsoft.com/office/drawing/2014/main" id="{0F6579B9-C4FB-4956-9239-A3451DC8F52E}"/>
              </a:ext>
            </a:extLst>
          </p:cNvPr>
          <p:cNvCxnSpPr/>
          <p:nvPr/>
        </p:nvCxnSpPr>
        <p:spPr>
          <a:xfrm>
            <a:off x="824778" y="1871748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DF9756D-B5A9-4EB9-AF12-F2F2AFFE0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41" y="2104446"/>
            <a:ext cx="8229600" cy="276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171009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PUBLICATION DATA</a:t>
            </a:r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CAEED2-7B35-4BF3-A757-62A4A8382BF6}"/>
              </a:ext>
            </a:extLst>
          </p:cNvPr>
          <p:cNvSpPr txBox="1"/>
          <p:nvPr/>
        </p:nvSpPr>
        <p:spPr>
          <a:xfrm>
            <a:off x="860752" y="1175302"/>
            <a:ext cx="74131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Exo 2"/>
              </a:rPr>
              <a:t>The following data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about</a:t>
            </a:r>
            <a:r>
              <a:rPr lang="it-IT">
                <a:solidFill>
                  <a:schemeClr val="tx1"/>
                </a:solidFill>
                <a:latin typeface="Exo 2"/>
              </a:rPr>
              <a:t> the </a:t>
            </a:r>
            <a:r>
              <a:rPr lang="it-IT" err="1">
                <a:solidFill>
                  <a:schemeClr val="tx1"/>
                </a:solidFill>
                <a:latin typeface="Exo 2"/>
              </a:rPr>
              <a:t>number</a:t>
            </a:r>
            <a:r>
              <a:rPr lang="it-IT">
                <a:solidFill>
                  <a:schemeClr val="tx1"/>
                </a:solidFill>
                <a:latin typeface="Exo 2"/>
              </a:rPr>
              <a:t> of </a:t>
            </a:r>
            <a:r>
              <a:rPr lang="it-IT" err="1">
                <a:solidFill>
                  <a:schemeClr val="tx1"/>
                </a:solidFill>
                <a:latin typeface="Exo 2"/>
              </a:rPr>
              <a:t>publications</a:t>
            </a:r>
            <a:r>
              <a:rPr lang="it-IT">
                <a:solidFill>
                  <a:schemeClr val="tx1"/>
                </a:solidFill>
                <a:latin typeface="Exo 2"/>
              </a:rPr>
              <a:t> in </a:t>
            </a:r>
            <a:r>
              <a:rPr lang="it-IT" err="1">
                <a:solidFill>
                  <a:schemeClr val="tx1"/>
                </a:solidFill>
                <a:latin typeface="Exo 2"/>
              </a:rPr>
              <a:t>each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year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b="1">
                <a:solidFill>
                  <a:schemeClr val="tx1"/>
                </a:solidFill>
                <a:latin typeface="Exo 2"/>
              </a:rPr>
              <a:t>for computer science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 b="1">
                <a:solidFill>
                  <a:schemeClr val="tx1"/>
                </a:solidFill>
                <a:latin typeface="Exo 2"/>
              </a:rPr>
              <a:t> in France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since</a:t>
            </a:r>
            <a:r>
              <a:rPr lang="it-IT" b="1">
                <a:solidFill>
                  <a:schemeClr val="tx1"/>
                </a:solidFill>
                <a:latin typeface="Exo 2"/>
              </a:rPr>
              <a:t> 1990 to 2018</a:t>
            </a:r>
            <a:r>
              <a:rPr lang="it-IT">
                <a:solidFill>
                  <a:schemeClr val="tx1"/>
                </a:solidFill>
                <a:latin typeface="Exo 2"/>
              </a:rPr>
              <a:t>. </a:t>
            </a:r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0AC56590-E861-4263-BADD-B69F3FE84A27}"/>
              </a:ext>
            </a:extLst>
          </p:cNvPr>
          <p:cNvCxnSpPr/>
          <p:nvPr/>
        </p:nvCxnSpPr>
        <p:spPr>
          <a:xfrm>
            <a:off x="3695841" y="9167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08;p37">
            <a:extLst>
              <a:ext uri="{FF2B5EF4-FFF2-40B4-BE49-F238E27FC236}">
                <a16:creationId xmlns:a16="http://schemas.microsoft.com/office/drawing/2014/main" id="{0F6579B9-C4FB-4956-9239-A3451DC8F52E}"/>
              </a:ext>
            </a:extLst>
          </p:cNvPr>
          <p:cNvCxnSpPr/>
          <p:nvPr/>
        </p:nvCxnSpPr>
        <p:spPr>
          <a:xfrm>
            <a:off x="824778" y="1871748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5C1A35-045B-467C-A5A9-74BA8D8C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9" y="2043054"/>
            <a:ext cx="7980829" cy="27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STATE OF THE ART</a:t>
            </a:r>
            <a:endParaRPr lang="it-IT"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/>
              <a:t>Scale-free networks</a:t>
            </a:r>
            <a:endParaRPr lang="en-US"/>
          </a:p>
          <a:p>
            <a:pPr marL="0" indent="0"/>
            <a:r>
              <a:rPr lang="en" b="1"/>
              <a:t>Vertex trajectories</a:t>
            </a:r>
            <a:endParaRPr lang="it-IT"/>
          </a:p>
          <a:p>
            <a:pPr marL="0" indent="0"/>
            <a:r>
              <a:rPr lang="en" b="1"/>
              <a:t>Theoretical model</a:t>
            </a:r>
            <a:endParaRPr lang="it-IT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b="1"/>
          </a:p>
          <a:p>
            <a:pPr marL="0" indent="0"/>
            <a:endParaRPr lang="en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171009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SCALE-FREE NETWORKS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030451" y="1162313"/>
            <a:ext cx="7151994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Exo 2"/>
              </a:rPr>
              <a:t>Let:</a:t>
            </a:r>
            <a:endParaRPr lang="it-IT"/>
          </a:p>
          <a:p>
            <a:pPr marL="285750" indent="-285750">
              <a:buChar char="•"/>
            </a:pPr>
            <a:r>
              <a:rPr lang="en-US" b="1">
                <a:latin typeface="Exo 2"/>
              </a:rPr>
              <a:t>G = (V, E)</a:t>
            </a:r>
            <a:r>
              <a:rPr lang="en-US">
                <a:latin typeface="Exo 2"/>
              </a:rPr>
              <a:t> be a graph of </a:t>
            </a:r>
            <a:r>
              <a:rPr lang="en-US" b="1">
                <a:latin typeface="Exo 2"/>
              </a:rPr>
              <a:t>n</a:t>
            </a:r>
            <a:r>
              <a:rPr lang="en-US">
                <a:latin typeface="Exo 2"/>
              </a:rPr>
              <a:t> nodes.</a:t>
            </a:r>
            <a:endParaRPr lang="en-US"/>
          </a:p>
          <a:p>
            <a:pPr marL="285750" lvl="2" indent="-285750">
              <a:buChar char="•"/>
            </a:pPr>
            <a:r>
              <a:rPr lang="en-US" b="1" err="1">
                <a:latin typeface="Exo 2"/>
              </a:rPr>
              <a:t>n_k</a:t>
            </a:r>
            <a:r>
              <a:rPr lang="en-US" b="1">
                <a:latin typeface="Exo 2"/>
              </a:rPr>
              <a:t> </a:t>
            </a:r>
            <a:r>
              <a:rPr lang="en-US">
                <a:latin typeface="Exo 2"/>
              </a:rPr>
              <a:t>be the #nodes of </a:t>
            </a:r>
            <a:r>
              <a:rPr lang="en-US" b="1">
                <a:latin typeface="Exo 2"/>
              </a:rPr>
              <a:t>degree k</a:t>
            </a:r>
            <a:r>
              <a:rPr lang="en-US">
                <a:latin typeface="Exo 2"/>
              </a:rPr>
              <a:t> in G,</a:t>
            </a:r>
          </a:p>
          <a:p>
            <a:pPr marL="285750" lvl="3" indent="-285750">
              <a:buChar char="•"/>
            </a:pPr>
            <a:r>
              <a:rPr lang="en-US" b="1">
                <a:latin typeface="Exo 2"/>
              </a:rPr>
              <a:t>λ </a:t>
            </a:r>
            <a:r>
              <a:rPr lang="en-US">
                <a:latin typeface="Exo 2"/>
              </a:rPr>
              <a:t>&gt; 0 an exponential parameter,</a:t>
            </a:r>
          </a:p>
          <a:p>
            <a:pPr marL="285750" lvl="2" indent="-285750">
              <a:buChar char="•"/>
            </a:pPr>
            <a:r>
              <a:rPr lang="en-US" b="1">
                <a:latin typeface="Exo 2"/>
              </a:rPr>
              <a:t>C </a:t>
            </a:r>
            <a:r>
              <a:rPr lang="en-US">
                <a:latin typeface="Exo 2"/>
              </a:rPr>
              <a:t>&gt; 0 a scaling constant.</a:t>
            </a:r>
          </a:p>
          <a:p>
            <a:endParaRPr lang="en-US">
              <a:latin typeface="Exo 2"/>
            </a:endParaRPr>
          </a:p>
          <a:p>
            <a:r>
              <a:rPr lang="en-US">
                <a:latin typeface="Exo 2"/>
              </a:rPr>
              <a:t>The </a:t>
            </a:r>
            <a:r>
              <a:rPr lang="en-US" b="1">
                <a:latin typeface="Exo 2"/>
              </a:rPr>
              <a:t>degree distribution </a:t>
            </a:r>
            <a:r>
              <a:rPr lang="en-US" b="1" err="1">
                <a:latin typeface="Exo 2"/>
              </a:rPr>
              <a:t>P_k</a:t>
            </a:r>
            <a:r>
              <a:rPr lang="en-US">
                <a:latin typeface="Exo 2"/>
              </a:rPr>
              <a:t> of G follows a </a:t>
            </a:r>
            <a:r>
              <a:rPr lang="en-US" b="1">
                <a:latin typeface="Exo 2"/>
              </a:rPr>
              <a:t>power-law</a:t>
            </a:r>
            <a:r>
              <a:rPr lang="en-US">
                <a:latin typeface="Exo 2"/>
              </a:rPr>
              <a:t> if: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ED94FF-DC74-41EB-BE93-ED0E6F15CDF3}"/>
              </a:ext>
            </a:extLst>
          </p:cNvPr>
          <p:cNvSpPr txBox="1"/>
          <p:nvPr/>
        </p:nvSpPr>
        <p:spPr>
          <a:xfrm>
            <a:off x="3551093" y="3174422"/>
            <a:ext cx="5484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latin typeface="Exo 2"/>
              </a:rPr>
              <a:t>and</a:t>
            </a:r>
          </a:p>
        </p:txBody>
      </p:sp>
      <p:sp>
        <p:nvSpPr>
          <p:cNvPr id="10" name="Google Shape;214;p38">
            <a:extLst>
              <a:ext uri="{FF2B5EF4-FFF2-40B4-BE49-F238E27FC236}">
                <a16:creationId xmlns:a16="http://schemas.microsoft.com/office/drawing/2014/main" id="{1698A391-02A9-4C66-818C-9095B0086CA1}"/>
              </a:ext>
            </a:extLst>
          </p:cNvPr>
          <p:cNvSpPr/>
          <p:nvPr/>
        </p:nvSpPr>
        <p:spPr>
          <a:xfrm>
            <a:off x="2108337" y="2861785"/>
            <a:ext cx="1237723" cy="82167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4;p38">
            <a:extLst>
              <a:ext uri="{FF2B5EF4-FFF2-40B4-BE49-F238E27FC236}">
                <a16:creationId xmlns:a16="http://schemas.microsoft.com/office/drawing/2014/main" id="{8EC4E2EC-2C5A-4BD1-BFFD-BE17350A0DD4}"/>
              </a:ext>
            </a:extLst>
          </p:cNvPr>
          <p:cNvSpPr/>
          <p:nvPr/>
        </p:nvSpPr>
        <p:spPr>
          <a:xfrm>
            <a:off x="4212779" y="2842303"/>
            <a:ext cx="2194645" cy="82450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852ACB-DE14-4898-BB9F-F83136B1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079" y="2836154"/>
            <a:ext cx="2048046" cy="710197"/>
          </a:xfrm>
          <a:prstGeom prst="rect">
            <a:avLst/>
          </a:prstGeom>
        </p:spPr>
      </p:pic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2A18AC-A858-41D2-808E-99686051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24" y="2833687"/>
            <a:ext cx="1112186" cy="703271"/>
          </a:xfrm>
          <a:prstGeom prst="rect">
            <a:avLst/>
          </a:prstGeom>
        </p:spPr>
      </p:pic>
      <p:sp>
        <p:nvSpPr>
          <p:cNvPr id="31" name="Google Shape;214;p38">
            <a:extLst>
              <a:ext uri="{FF2B5EF4-FFF2-40B4-BE49-F238E27FC236}">
                <a16:creationId xmlns:a16="http://schemas.microsoft.com/office/drawing/2014/main" id="{CF411C5E-949B-459E-AAE1-CDE96BD59D8E}"/>
              </a:ext>
            </a:extLst>
          </p:cNvPr>
          <p:cNvSpPr/>
          <p:nvPr/>
        </p:nvSpPr>
        <p:spPr>
          <a:xfrm>
            <a:off x="998373" y="4230955"/>
            <a:ext cx="7149246" cy="64096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>
                <a:solidFill>
                  <a:schemeClr val="bg1"/>
                </a:solidFill>
                <a:latin typeface="Exo 2"/>
              </a:rPr>
              <a:t>A network whose probability distribution of degrees of nodes respects the power law distribution is said to be </a:t>
            </a:r>
            <a:r>
              <a:rPr lang="en-US" sz="1200" b="1">
                <a:solidFill>
                  <a:schemeClr val="bg1"/>
                </a:solidFill>
                <a:latin typeface="Exo 2"/>
              </a:rPr>
              <a:t>scale-free</a:t>
            </a:r>
            <a:r>
              <a:rPr lang="en-US" sz="1200">
                <a:solidFill>
                  <a:schemeClr val="bg1"/>
                </a:solidFill>
                <a:latin typeface="Exo 2"/>
              </a:rPr>
              <a:t>.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984508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389628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185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87157" y="414688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SCALE-FREE NETWORKS</a:t>
            </a:r>
            <a:endParaRPr lang="it-IT" b="0"/>
          </a:p>
          <a:p>
            <a:endParaRPr lang="en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330142" y="1507080"/>
            <a:ext cx="64345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Exo 2"/>
              </a:rPr>
              <a:t>Scale-free networks</a:t>
            </a:r>
            <a:r>
              <a:rPr lang="en-US" dirty="0">
                <a:latin typeface="Exo 2"/>
              </a:rPr>
              <a:t> are not so widespread as thought, it turns out that many of them follow a </a:t>
            </a:r>
            <a:r>
              <a:rPr lang="en-US" b="1" dirty="0">
                <a:latin typeface="Exo 2"/>
              </a:rPr>
              <a:t>power-law distribution with an exponential cut-off</a:t>
            </a:r>
            <a:r>
              <a:rPr lang="en-US" dirty="0">
                <a:latin typeface="Exo 2"/>
              </a:rPr>
              <a:t>:</a:t>
            </a:r>
            <a:endParaRPr lang="it-IT" dirty="0">
              <a:latin typeface="Exo 2"/>
            </a:endParaRPr>
          </a:p>
        </p:txBody>
      </p:sp>
      <p:sp>
        <p:nvSpPr>
          <p:cNvPr id="11" name="Google Shape;214;p38">
            <a:extLst>
              <a:ext uri="{FF2B5EF4-FFF2-40B4-BE49-F238E27FC236}">
                <a16:creationId xmlns:a16="http://schemas.microsoft.com/office/drawing/2014/main" id="{8EC4E2EC-2C5A-4BD1-BFFD-BE17350A0DD4}"/>
              </a:ext>
            </a:extLst>
          </p:cNvPr>
          <p:cNvSpPr/>
          <p:nvPr/>
        </p:nvSpPr>
        <p:spPr>
          <a:xfrm>
            <a:off x="3232701" y="2328685"/>
            <a:ext cx="2250271" cy="70026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4;p38">
            <a:extLst>
              <a:ext uri="{FF2B5EF4-FFF2-40B4-BE49-F238E27FC236}">
                <a16:creationId xmlns:a16="http://schemas.microsoft.com/office/drawing/2014/main" id="{CF411C5E-949B-459E-AAE1-CDE96BD59D8E}"/>
              </a:ext>
            </a:extLst>
          </p:cNvPr>
          <p:cNvSpPr/>
          <p:nvPr/>
        </p:nvSpPr>
        <p:spPr>
          <a:xfrm>
            <a:off x="1352738" y="4064360"/>
            <a:ext cx="6434870" cy="66045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>
                <a:solidFill>
                  <a:schemeClr val="bg1"/>
                </a:solidFill>
                <a:latin typeface="Exo 2"/>
              </a:rPr>
              <a:t>The experimental study showed that data we are working with also falls into ”exponential cutoff” case.</a:t>
            </a:r>
            <a:endParaRPr lang="it-IT" sz="1200">
              <a:solidFill>
                <a:schemeClr val="bg1"/>
              </a:solidFill>
              <a:latin typeface="Exo 2"/>
            </a:endParaRPr>
          </a:p>
        </p:txBody>
      </p:sp>
      <p:pic>
        <p:nvPicPr>
          <p:cNvPr id="2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A4ED52E-7A8E-4C0E-B323-906C568F5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436" y="2327434"/>
            <a:ext cx="2116640" cy="60242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55F563-5EB0-4AEE-B21B-940817BF1510}"/>
              </a:ext>
            </a:extLst>
          </p:cNvPr>
          <p:cNvSpPr txBox="1"/>
          <p:nvPr/>
        </p:nvSpPr>
        <p:spPr>
          <a:xfrm>
            <a:off x="1343589" y="3295556"/>
            <a:ext cx="49967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latin typeface="Exo 2"/>
              </a:rPr>
              <a:t>where</a:t>
            </a:r>
            <a:r>
              <a:rPr lang="it-IT">
                <a:latin typeface="Exo 2"/>
              </a:rPr>
              <a:t> 0 ≤ </a:t>
            </a:r>
            <a:r>
              <a:rPr lang="it-IT" b="1">
                <a:latin typeface="Exo 2"/>
              </a:rPr>
              <a:t>γ</a:t>
            </a:r>
            <a:r>
              <a:rPr lang="it-IT">
                <a:latin typeface="Exo 2"/>
              </a:rPr>
              <a:t> &lt; 1 </a:t>
            </a:r>
            <a:r>
              <a:rPr lang="it-IT" err="1">
                <a:latin typeface="Exo 2"/>
              </a:rPr>
              <a:t>is</a:t>
            </a:r>
            <a:r>
              <a:rPr lang="it-IT">
                <a:latin typeface="Exo 2"/>
              </a:rPr>
              <a:t> a </a:t>
            </a:r>
            <a:r>
              <a:rPr lang="it-IT" err="1">
                <a:latin typeface="Exo 2"/>
              </a:rPr>
              <a:t>constant</a:t>
            </a:r>
            <a:r>
              <a:rPr lang="it-IT">
                <a:latin typeface="Exo 2"/>
              </a:rPr>
              <a:t> </a:t>
            </a:r>
            <a:r>
              <a:rPr lang="it-IT" err="1">
                <a:latin typeface="Exo 2"/>
              </a:rPr>
              <a:t>parameter</a:t>
            </a:r>
            <a:r>
              <a:rPr lang="it-IT">
                <a:latin typeface="Exo 2"/>
              </a:rPr>
              <a:t> of the </a:t>
            </a:r>
            <a:r>
              <a:rPr lang="it-IT" err="1">
                <a:latin typeface="Exo 2"/>
              </a:rPr>
              <a:t>distribution</a:t>
            </a:r>
            <a:r>
              <a:rPr lang="it-IT">
                <a:latin typeface="Exo 2"/>
              </a:rPr>
              <a:t>.</a:t>
            </a:r>
            <a:endParaRPr lang="it-IT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12863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1343" y="384404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6041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2;p38">
            <a:extLst>
              <a:ext uri="{FF2B5EF4-FFF2-40B4-BE49-F238E27FC236}">
                <a16:creationId xmlns:a16="http://schemas.microsoft.com/office/drawing/2014/main" id="{A05B4F73-0DC6-4161-B59C-32D7D1B08E14}"/>
              </a:ext>
            </a:extLst>
          </p:cNvPr>
          <p:cNvSpPr/>
          <p:nvPr/>
        </p:nvSpPr>
        <p:spPr>
          <a:xfrm>
            <a:off x="2821519" y="3163329"/>
            <a:ext cx="3648807" cy="88775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VERTEX TRAJECTORIES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1012097" y="1433946"/>
            <a:ext cx="7613938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Exo 2"/>
              </a:rPr>
              <a:t>Given a graph </a:t>
            </a:r>
            <a:r>
              <a:rPr lang="en-US" b="1" err="1">
                <a:latin typeface="Exo 2"/>
              </a:rPr>
              <a:t>G_t</a:t>
            </a:r>
            <a:r>
              <a:rPr lang="en-US" b="1">
                <a:latin typeface="Exo 2"/>
              </a:rPr>
              <a:t> = (</a:t>
            </a:r>
            <a:r>
              <a:rPr lang="en-US" b="1" err="1">
                <a:latin typeface="Exo 2"/>
              </a:rPr>
              <a:t>V_t</a:t>
            </a:r>
            <a:r>
              <a:rPr lang="en-US" b="1">
                <a:latin typeface="Exo 2"/>
              </a:rPr>
              <a:t> , </a:t>
            </a:r>
            <a:r>
              <a:rPr lang="en-US" b="1" err="1">
                <a:latin typeface="Exo 2"/>
              </a:rPr>
              <a:t>E_t</a:t>
            </a:r>
            <a:r>
              <a:rPr lang="en-US" b="1">
                <a:latin typeface="Exo 2"/>
              </a:rPr>
              <a:t> )</a:t>
            </a:r>
            <a:r>
              <a:rPr lang="en-US">
                <a:latin typeface="Exo 2"/>
              </a:rPr>
              <a:t>, where </a:t>
            </a:r>
            <a:r>
              <a:rPr lang="en-US" b="1">
                <a:latin typeface="Exo 2"/>
              </a:rPr>
              <a:t>t</a:t>
            </a:r>
            <a:r>
              <a:rPr lang="en-US">
                <a:latin typeface="Exo 2"/>
              </a:rPr>
              <a:t> is a given time step are defined:</a:t>
            </a:r>
            <a:endParaRPr lang="it-IT">
              <a:latin typeface="Exo 2"/>
            </a:endParaRPr>
          </a:p>
          <a:p>
            <a:endParaRPr lang="en-US">
              <a:latin typeface="Exo 2"/>
            </a:endParaRPr>
          </a:p>
          <a:p>
            <a:pPr marL="285750" indent="-285750">
              <a:buChar char="•"/>
            </a:pPr>
            <a:r>
              <a:rPr lang="en-US" b="1">
                <a:latin typeface="Exo 2"/>
              </a:rPr>
              <a:t>Node Event</a:t>
            </a:r>
            <a:r>
              <a:rPr lang="en-US">
                <a:latin typeface="Exo 2"/>
              </a:rPr>
              <a:t>: a new node appears in the graph, </a:t>
            </a:r>
          </a:p>
          <a:p>
            <a:pPr marL="285750" indent="-285750">
              <a:buChar char="•"/>
            </a:pPr>
            <a:r>
              <a:rPr lang="en-US" b="1">
                <a:latin typeface="Exo 2"/>
              </a:rPr>
              <a:t>Edge event</a:t>
            </a:r>
            <a:r>
              <a:rPr lang="en-US">
                <a:latin typeface="Exo 2"/>
              </a:rPr>
              <a:t>: a new edge appears.</a:t>
            </a:r>
          </a:p>
          <a:p>
            <a:pPr marL="285750" indent="-285750">
              <a:buChar char="•"/>
            </a:pPr>
            <a:endParaRPr lang="en-US">
              <a:latin typeface="Exo 2"/>
            </a:endParaRPr>
          </a:p>
          <a:p>
            <a:r>
              <a:rPr lang="en-US">
                <a:latin typeface="Exo 2"/>
              </a:rPr>
              <a:t>New nodes and edges must select already present nodes to attach. The probability for any node </a:t>
            </a:r>
            <a:r>
              <a:rPr lang="en-US" b="1">
                <a:latin typeface="Exo 2"/>
              </a:rPr>
              <a:t>v</a:t>
            </a:r>
            <a:r>
              <a:rPr lang="en-US">
                <a:latin typeface="Exo 2"/>
              </a:rPr>
              <a:t> to be chosen is defined from an </a:t>
            </a:r>
            <a:r>
              <a:rPr lang="en-US" b="1"/>
              <a:t>attachment function f(x):</a:t>
            </a:r>
            <a:endParaRPr lang="en-US"/>
          </a:p>
        </p:txBody>
      </p:sp>
      <p:pic>
        <p:nvPicPr>
          <p:cNvPr id="15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0FD694-157B-4536-8F16-6A4AF2CE3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012" y="3138174"/>
            <a:ext cx="3490046" cy="7245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58CAF03-0E90-43AD-99DF-A12C2B429834}"/>
              </a:ext>
            </a:extLst>
          </p:cNvPr>
          <p:cNvSpPr txBox="1"/>
          <p:nvPr/>
        </p:nvSpPr>
        <p:spPr>
          <a:xfrm>
            <a:off x="992614" y="4174548"/>
            <a:ext cx="67891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Exo 2"/>
              </a:rPr>
              <a:t>Where </a:t>
            </a:r>
            <a:r>
              <a:rPr lang="en-US" b="1" dirty="0" err="1">
                <a:latin typeface="Exo 2"/>
              </a:rPr>
              <a:t>deg_t</a:t>
            </a:r>
            <a:r>
              <a:rPr lang="en-US" b="1" dirty="0">
                <a:latin typeface="Exo 2"/>
              </a:rPr>
              <a:t>(v)</a:t>
            </a:r>
            <a:r>
              <a:rPr lang="en-US" dirty="0">
                <a:latin typeface="Exo 2"/>
              </a:rPr>
              <a:t> is the degree of vertex </a:t>
            </a:r>
            <a:r>
              <a:rPr lang="en-US" b="1" dirty="0">
                <a:latin typeface="Exo 2"/>
              </a:rPr>
              <a:t>v</a:t>
            </a:r>
            <a:r>
              <a:rPr lang="en-US" dirty="0">
                <a:latin typeface="Exo 2"/>
              </a:rPr>
              <a:t> at timestep </a:t>
            </a:r>
            <a:r>
              <a:rPr lang="en-US" b="1" dirty="0">
                <a:latin typeface="Exo 2"/>
              </a:rPr>
              <a:t>t </a:t>
            </a:r>
            <a:r>
              <a:rPr lang="en-US" dirty="0">
                <a:latin typeface="Exo 2"/>
              </a:rPr>
              <a:t>.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414E5985-1DE3-426F-A73F-B23BAC06FEC0}"/>
              </a:ext>
            </a:extLst>
          </p:cNvPr>
          <p:cNvCxnSpPr/>
          <p:nvPr/>
        </p:nvCxnSpPr>
        <p:spPr>
          <a:xfrm>
            <a:off x="4568903" y="129962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08;p37">
            <a:extLst>
              <a:ext uri="{FF2B5EF4-FFF2-40B4-BE49-F238E27FC236}">
                <a16:creationId xmlns:a16="http://schemas.microsoft.com/office/drawing/2014/main" id="{E23F059F-1AD8-4DDD-BFD9-A95AC0552CE8}"/>
              </a:ext>
            </a:extLst>
          </p:cNvPr>
          <p:cNvCxnSpPr/>
          <p:nvPr/>
        </p:nvCxnSpPr>
        <p:spPr>
          <a:xfrm>
            <a:off x="0" y="4697624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2166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(16:9)</PresentationFormat>
  <Slides>29</Slides>
  <Notes>29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0" baseType="lpstr">
      <vt:lpstr>Tech Newsletter XL by Slidesgo</vt:lpstr>
      <vt:lpstr>Evolution over time of the structure of social graphs</vt:lpstr>
      <vt:lpstr>TABLE OF CONTENTS</vt:lpstr>
      <vt:lpstr>DATA</vt:lpstr>
      <vt:lpstr>COLLABORATION DATA</vt:lpstr>
      <vt:lpstr>PUBLICATION DATA</vt:lpstr>
      <vt:lpstr>STATE OF THE ART</vt:lpstr>
      <vt:lpstr>SCALE-FREE NETWORKS</vt:lpstr>
      <vt:lpstr>SCALE-FREE NETWORKS </vt:lpstr>
      <vt:lpstr>VERTEX TRAJECTORIES</vt:lpstr>
      <vt:lpstr>VERTEX TRAJECTORIES </vt:lpstr>
      <vt:lpstr>THEORETICAL MODEL</vt:lpstr>
      <vt:lpstr>FACED PROBLEMS</vt:lpstr>
      <vt:lpstr>Which researchers should be taken into account? </vt:lpstr>
      <vt:lpstr>How to interpret a time step? </vt:lpstr>
      <vt:lpstr>DEGREE DISTRIBUTION</vt:lpstr>
      <vt:lpstr>DEGREE DISTRIBUTION RETRIEVAL</vt:lpstr>
      <vt:lpstr>DEGREE DISTRIBUTION FITTING</vt:lpstr>
      <vt:lpstr>VERTEX TRAJECTORIES</vt:lpstr>
      <vt:lpstr>AVERAGE TRAJECTORIES</vt:lpstr>
      <vt:lpstr>Presentazione standard di PowerPoint</vt:lpstr>
      <vt:lpstr>Presentazione standard di PowerPoint</vt:lpstr>
      <vt:lpstr>Presentazione standard di PowerPoint</vt:lpstr>
      <vt:lpstr>FITTING TRAJECTORIES</vt:lpstr>
      <vt:lpstr>Presentazione standard di PowerPoint</vt:lpstr>
      <vt:lpstr>Presentazione standard di PowerPoint</vt:lpstr>
      <vt:lpstr>Presentazione standard di PowerPoint</vt:lpstr>
      <vt:lpstr>NEXT STEPS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revision>33</cp:revision>
  <dcterms:modified xsi:type="dcterms:W3CDTF">2022-03-21T07:05:41Z</dcterms:modified>
</cp:coreProperties>
</file>